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72" r:id="rId2"/>
    <p:sldId id="274" r:id="rId3"/>
    <p:sldId id="275" r:id="rId4"/>
    <p:sldId id="264" r:id="rId5"/>
    <p:sldId id="271" r:id="rId6"/>
    <p:sldId id="281" r:id="rId7"/>
    <p:sldId id="277" r:id="rId8"/>
    <p:sldId id="278" r:id="rId9"/>
    <p:sldId id="279" r:id="rId10"/>
    <p:sldId id="280" r:id="rId11"/>
    <p:sldId id="258" r:id="rId12"/>
    <p:sldId id="261" r:id="rId13"/>
    <p:sldId id="256" r:id="rId14"/>
    <p:sldId id="257" r:id="rId15"/>
    <p:sldId id="259" r:id="rId16"/>
    <p:sldId id="260" r:id="rId17"/>
    <p:sldId id="265" r:id="rId18"/>
    <p:sldId id="270" r:id="rId19"/>
    <p:sldId id="262" r:id="rId20"/>
    <p:sldId id="263" r:id="rId21"/>
    <p:sldId id="268" r:id="rId22"/>
    <p:sldId id="267" r:id="rId23"/>
    <p:sldId id="266" r:id="rId24"/>
    <p:sldId id="269" r:id="rId25"/>
    <p:sldId id="273" r:id="rId26"/>
  </p:sldIdLst>
  <p:sldSz cx="7561263" cy="10693400"/>
  <p:notesSz cx="6858000" cy="9144000"/>
  <p:defaultTextStyle>
    <a:defPPr>
      <a:defRPr lang="ko-KR"/>
    </a:defPPr>
    <a:lvl1pPr marL="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C9B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2" autoAdjust="0"/>
    <p:restoredTop sz="94456" autoAdjust="0"/>
  </p:normalViewPr>
  <p:slideViewPr>
    <p:cSldViewPr>
      <p:cViewPr>
        <p:scale>
          <a:sx n="100" d="100"/>
          <a:sy n="100" d="100"/>
        </p:scale>
        <p:origin x="-800" y="3240"/>
      </p:cViewPr>
      <p:guideLst>
        <p:guide orient="horz" pos="3368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CFA2E-2688-4C42-B3D2-FD2602DF6828}" type="datetimeFigureOut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1D234-534F-4362-A053-2B1A2CA8315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임직원 경력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임직원 경력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임직원 경력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임직원 경력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임직원 경력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임직원 경력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임직원 경력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임직원 경력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1D234-534F-4362-A053-2B1A2CA8315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AEAD-81A2-4A67-91EF-AE123CF4CDFF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1565F-A472-4C68-9BEB-38FA4B78ACA0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5481916" y="428234"/>
            <a:ext cx="1701284" cy="91240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78063" y="428234"/>
            <a:ext cx="4977831" cy="91240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25F-0F8B-40AC-B728-FDB258C6A9DF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F83C-76EF-4B99-8713-A3261F85FABE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7288" y="6871500"/>
            <a:ext cx="6427074" cy="212382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97288" y="4532321"/>
            <a:ext cx="6427074" cy="23391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9227-B9C6-4F83-ADB3-452DE651B453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78063" y="2495129"/>
            <a:ext cx="3339558" cy="705714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843642" y="2495129"/>
            <a:ext cx="3339558" cy="705714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D159-F8E1-4AAD-93D1-0D9CBB154BF9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8064" y="2393639"/>
            <a:ext cx="3340871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78064" y="3391194"/>
            <a:ext cx="3340871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62EE-8752-4345-82A2-0A8C8731B9BD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FCE9-E9D1-42D4-A669-634C728C3E30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1BE0-3E07-4CB7-A1DA-590E16E62509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4" cy="18119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56244" y="425757"/>
            <a:ext cx="4226957" cy="912652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4" cy="731458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E7F7-BA5C-4E49-B100-52B6D5A44321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82060" y="7485381"/>
            <a:ext cx="4536758" cy="88369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482060" y="8369073"/>
            <a:ext cx="4536758" cy="125498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C34C-18A2-418F-96D4-1D670BB75B0D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49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78063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9C2BA-5B3E-4D10-80C6-EF2E37C4DC4D}" type="datetime1">
              <a:rPr lang="ko-KR" altLang="en-US" smtClean="0"/>
              <a:pPr/>
              <a:t>2013-05-30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583432" y="9911199"/>
            <a:ext cx="2394400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418905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915B8-CBA7-4F2D-8E57-CDFDC35A56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043056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37.jpe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H_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8663" y="9051911"/>
            <a:ext cx="2351573" cy="477847"/>
          </a:xfrm>
          <a:prstGeom prst="rect">
            <a:avLst/>
          </a:prstGeom>
        </p:spPr>
      </p:pic>
      <p:pic>
        <p:nvPicPr>
          <p:cNvPr id="4" name="그림 3" descr="타이틀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4447" y="1894116"/>
            <a:ext cx="3731431" cy="100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122732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0847" y="209929"/>
            <a:ext cx="6114863" cy="9684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-30192" y="9950145"/>
            <a:ext cx="7561263" cy="449117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 flipV="1">
            <a:off x="1160691" y="2988838"/>
            <a:ext cx="1746627" cy="16841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 descr="3.jpg"/>
          <p:cNvPicPr>
            <a:picLocks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1160690" y="967814"/>
            <a:ext cx="2778417" cy="395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48440" y="-267256"/>
            <a:ext cx="119088" cy="10960657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텍스트 개체 틀 5"/>
          <p:cNvSpPr>
            <a:spLocks noGrp="1"/>
          </p:cNvSpPr>
          <p:nvPr>
            <p:ph type="body" sz="half" idx="2"/>
          </p:nvPr>
        </p:nvSpPr>
        <p:spPr>
          <a:xfrm>
            <a:off x="207985" y="9950146"/>
            <a:ext cx="2487604" cy="561395"/>
          </a:xfrm>
        </p:spPr>
        <p:txBody>
          <a:bodyPr>
            <a:normAutofit/>
          </a:bodyPr>
          <a:lstStyle/>
          <a:p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- </a:t>
            </a:r>
            <a:r>
              <a:rPr lang="ko-KR" altLang="en-US" sz="1300" dirty="0" smtClean="0">
                <a:latin typeface="휴먼편지체" pitchFamily="18" charset="-127"/>
                <a:ea typeface="휴먼편지체" pitchFamily="18" charset="-127"/>
              </a:rPr>
              <a:t> 국민주택 홍보 전시관</a:t>
            </a: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_</a:t>
            </a:r>
            <a:r>
              <a:rPr lang="ko-KR" altLang="en-US" sz="1300" dirty="0" smtClean="0">
                <a:latin typeface="휴먼편지체" pitchFamily="18" charset="-127"/>
                <a:ea typeface="휴먼편지체" pitchFamily="18" charset="-127"/>
              </a:rPr>
              <a:t>수원</a:t>
            </a: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 </a:t>
            </a:r>
            <a:endParaRPr lang="ko-KR" altLang="en-US" sz="13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24220" y="9955125"/>
            <a:ext cx="1124361" cy="351546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한양디자인</a:t>
            </a:r>
            <a:endParaRPr lang="ko-KR" altLang="en-US" sz="16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-208824" y="9894006"/>
            <a:ext cx="8157544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 descr="외부전경1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770" y="2641736"/>
            <a:ext cx="4049000" cy="3715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그림 19" descr="주공-Sw_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1573" y="7011170"/>
            <a:ext cx="1905412" cy="263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그림 20" descr="주공-Sw_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780" y="6983100"/>
            <a:ext cx="1958792" cy="263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그림 23" descr="주공-Sw_0033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3602" y="7817029"/>
            <a:ext cx="2381500" cy="1684000"/>
          </a:xfrm>
          <a:prstGeom prst="rect">
            <a:avLst/>
          </a:prstGeom>
        </p:spPr>
      </p:pic>
      <p:pic>
        <p:nvPicPr>
          <p:cNvPr id="36" name="그림 35" descr="주공-Sw_0032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33602" y="4224095"/>
            <a:ext cx="2381500" cy="1684000"/>
          </a:xfrm>
          <a:prstGeom prst="rect">
            <a:avLst/>
          </a:prstGeom>
        </p:spPr>
      </p:pic>
      <p:pic>
        <p:nvPicPr>
          <p:cNvPr id="37" name="그림 36" descr="주공-Sw_0038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33602" y="2427443"/>
            <a:ext cx="2381500" cy="1684000"/>
          </a:xfrm>
          <a:prstGeom prst="rect">
            <a:avLst/>
          </a:prstGeom>
        </p:spPr>
      </p:pic>
      <p:pic>
        <p:nvPicPr>
          <p:cNvPr id="38" name="그림 37" descr="주공-Sw_0110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33602" y="6020562"/>
            <a:ext cx="2381500" cy="1684000"/>
          </a:xfrm>
          <a:prstGeom prst="rect">
            <a:avLst/>
          </a:prstGeom>
        </p:spPr>
      </p:pic>
      <p:sp>
        <p:nvSpPr>
          <p:cNvPr id="39" name="텍스트 개체 틀 5"/>
          <p:cNvSpPr txBox="1">
            <a:spLocks/>
          </p:cNvSpPr>
          <p:nvPr/>
        </p:nvSpPr>
        <p:spPr>
          <a:xfrm>
            <a:off x="5163397" y="1978327"/>
            <a:ext cx="2487604" cy="56139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목판L" pitchFamily="18" charset="-127"/>
                <a:ea typeface="HY목판L" pitchFamily="18" charset="-127"/>
              </a:rPr>
              <a:t>-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목판L" pitchFamily="18" charset="-127"/>
                <a:ea typeface="HY목판L" pitchFamily="18" charset="-127"/>
              </a:rPr>
              <a:t>대한 주택공사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목판L" pitchFamily="18" charset="-127"/>
                <a:ea typeface="HY목판L" pitchFamily="18" charset="-127"/>
              </a:rPr>
              <a:t>(CH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목판L" pitchFamily="18" charset="-127"/>
                <a:ea typeface="HY목판L" pitchFamily="18" charset="-127"/>
              </a:rPr>
              <a:t>공사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목판L" pitchFamily="18" charset="-127"/>
                <a:ea typeface="HY목판L" pitchFamily="18" charset="-127"/>
              </a:rPr>
              <a:t>) </a:t>
            </a:r>
            <a:endParaRPr lang="ko-KR" altLang="en-US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HY목판L" pitchFamily="18" charset="-127"/>
              <a:ea typeface="HY목판L" pitchFamily="18" charset="-127"/>
            </a:endParaRPr>
          </a:p>
        </p:txBody>
      </p:sp>
      <p:sp>
        <p:nvSpPr>
          <p:cNvPr id="17" name="텍스트 개체 틀 16"/>
          <p:cNvSpPr txBox="1">
            <a:spLocks/>
          </p:cNvSpPr>
          <p:nvPr/>
        </p:nvSpPr>
        <p:spPr>
          <a:xfrm>
            <a:off x="4687044" y="1564019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-Model House</a:t>
            </a:r>
            <a:endParaRPr lang="ko-KR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9809797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75220" y="1529210"/>
            <a:ext cx="1488603" cy="30593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ko-KR" sz="1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ko-KR" alt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임직원 </a:t>
            </a:r>
            <a:r>
              <a:rPr lang="ko-KR" altLang="en-U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경력분</a:t>
            </a:r>
            <a:r>
              <a:rPr lang="en-US" altLang="ko-KR" sz="1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ko-KR" alt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5" name="그림 34" descr="주공-Sw_0056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705" y="2202886"/>
            <a:ext cx="3632191" cy="4603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그림 25" descr="판교 44 py01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3602" y="7592284"/>
            <a:ext cx="2381500" cy="1684000"/>
          </a:xfrm>
          <a:prstGeom prst="rect">
            <a:avLst/>
          </a:prstGeom>
        </p:spPr>
      </p:pic>
      <p:pic>
        <p:nvPicPr>
          <p:cNvPr id="29" name="그림 28" descr="판교 44 py25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3602" y="5795817"/>
            <a:ext cx="2381500" cy="1684000"/>
          </a:xfrm>
          <a:prstGeom prst="rect">
            <a:avLst/>
          </a:prstGeom>
        </p:spPr>
      </p:pic>
      <p:pic>
        <p:nvPicPr>
          <p:cNvPr id="30" name="그림 29" descr="판교 44 py02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3602" y="2202884"/>
            <a:ext cx="2381500" cy="1684000"/>
          </a:xfrm>
          <a:prstGeom prst="rect">
            <a:avLst/>
          </a:prstGeom>
        </p:spPr>
      </p:pic>
      <p:pic>
        <p:nvPicPr>
          <p:cNvPr id="31" name="그림 30" descr="판교 44 py09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33602" y="3999350"/>
            <a:ext cx="2381500" cy="1684000"/>
          </a:xfrm>
          <a:prstGeom prst="rect">
            <a:avLst/>
          </a:prstGeom>
        </p:spPr>
      </p:pic>
      <p:pic>
        <p:nvPicPr>
          <p:cNvPr id="38" name="그림 37" descr="04-세대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7024" y="7227376"/>
            <a:ext cx="2932392" cy="2077164"/>
          </a:xfrm>
          <a:prstGeom prst="rect">
            <a:avLst/>
          </a:prstGeom>
        </p:spPr>
      </p:pic>
      <p:sp>
        <p:nvSpPr>
          <p:cNvPr id="17" name="텍스트 개체 틀 16"/>
          <p:cNvSpPr txBox="1">
            <a:spLocks/>
          </p:cNvSpPr>
          <p:nvPr/>
        </p:nvSpPr>
        <p:spPr>
          <a:xfrm>
            <a:off x="4673794" y="141693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-Model House</a:t>
            </a:r>
            <a:endParaRPr lang="ko-KR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18" name="텍스트 개체 틀 5"/>
          <p:cNvSpPr>
            <a:spLocks noGrp="1"/>
          </p:cNvSpPr>
          <p:nvPr>
            <p:ph type="body" sz="half" idx="2"/>
          </p:nvPr>
        </p:nvSpPr>
        <p:spPr>
          <a:xfrm>
            <a:off x="207985" y="9950146"/>
            <a:ext cx="2487604" cy="561395"/>
          </a:xfrm>
        </p:spPr>
        <p:txBody>
          <a:bodyPr>
            <a:normAutofit/>
          </a:bodyPr>
          <a:lstStyle/>
          <a:p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- </a:t>
            </a:r>
            <a:r>
              <a:rPr lang="ko-KR" altLang="en-US" sz="1300" dirty="0" smtClean="0">
                <a:latin typeface="휴먼편지체" pitchFamily="18" charset="-127"/>
                <a:ea typeface="휴먼편지체" pitchFamily="18" charset="-127"/>
              </a:rPr>
              <a:t> 국민주택 홍보 전시관</a:t>
            </a: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_</a:t>
            </a:r>
            <a:r>
              <a:rPr lang="ko-KR" altLang="en-US" sz="1300" dirty="0" smtClean="0">
                <a:latin typeface="휴먼편지체" pitchFamily="18" charset="-127"/>
                <a:ea typeface="휴먼편지체" pitchFamily="18" charset="-127"/>
              </a:rPr>
              <a:t>내부</a:t>
            </a: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 </a:t>
            </a:r>
            <a:endParaRPr lang="ko-KR" altLang="en-US" sz="1300" dirty="0"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내용 개체 틀 6" descr="ix-51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7073" y="2988838"/>
            <a:ext cx="3572250" cy="50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텍스트 개체 틀 5"/>
          <p:cNvSpPr>
            <a:spLocks noGrp="1"/>
          </p:cNvSpPr>
          <p:nvPr>
            <p:ph type="body" sz="half" idx="2"/>
          </p:nvPr>
        </p:nvSpPr>
        <p:spPr>
          <a:xfrm>
            <a:off x="5342029" y="1669559"/>
            <a:ext cx="2487604" cy="561395"/>
          </a:xfrm>
        </p:spPr>
        <p:txBody>
          <a:bodyPr>
            <a:normAutofit/>
          </a:bodyPr>
          <a:lstStyle/>
          <a:p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- </a:t>
            </a:r>
            <a:r>
              <a:rPr lang="ko-KR" altLang="en-US" sz="1300" dirty="0" smtClean="0">
                <a:latin typeface="휴먼편지체" pitchFamily="18" charset="-127"/>
                <a:ea typeface="휴먼편지체" pitchFamily="18" charset="-127"/>
              </a:rPr>
              <a:t>창덕 종합 건설</a:t>
            </a:r>
            <a:endParaRPr lang="ko-KR" altLang="en-US" sz="1300" dirty="0">
              <a:latin typeface="휴먼편지체" pitchFamily="18" charset="-127"/>
              <a:ea typeface="휴먼편지체" pitchFamily="18" charset="-127"/>
            </a:endParaRPr>
          </a:p>
        </p:txBody>
      </p:sp>
      <p:pic>
        <p:nvPicPr>
          <p:cNvPr id="8" name="그림 7" descr="ix-53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0176" y="2989399"/>
            <a:ext cx="3572250" cy="50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24220" y="9955125"/>
            <a:ext cx="1124361" cy="351546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한양디자인</a:t>
            </a:r>
            <a:endParaRPr lang="ko-KR" altLang="en-US" sz="16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9894006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13" name="텍스트 개체 틀 5"/>
          <p:cNvSpPr txBox="1">
            <a:spLocks/>
          </p:cNvSpPr>
          <p:nvPr/>
        </p:nvSpPr>
        <p:spPr>
          <a:xfrm>
            <a:off x="207984" y="9950146"/>
            <a:ext cx="3096294" cy="56139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- </a:t>
            </a:r>
            <a:r>
              <a:rPr lang="ko-KR" altLang="en-US" sz="1300" dirty="0" err="1" smtClean="0">
                <a:latin typeface="휴먼편지체" pitchFamily="18" charset="-127"/>
                <a:ea typeface="휴먼편지체" pitchFamily="18" charset="-127"/>
              </a:rPr>
              <a:t>안양인덕원</a:t>
            </a:r>
            <a:r>
              <a:rPr lang="ko-KR" altLang="en-US" sz="1300" dirty="0" smtClean="0"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‘</a:t>
            </a:r>
            <a:r>
              <a:rPr lang="ko-KR" altLang="en-US" sz="1300" dirty="0" err="1" smtClean="0">
                <a:latin typeface="휴먼편지체" pitchFamily="18" charset="-127"/>
                <a:ea typeface="휴먼편지체" pitchFamily="18" charset="-127"/>
              </a:rPr>
              <a:t>에버빌</a:t>
            </a: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’</a:t>
            </a:r>
            <a:r>
              <a:rPr lang="ko-KR" altLang="en-US" sz="1300" dirty="0" smtClean="0"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Model house </a:t>
            </a:r>
            <a:endParaRPr lang="ko-KR" altLang="en-US" sz="1300" dirty="0" smtClean="0"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9894006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텍스트 개체 틀 5"/>
          <p:cNvSpPr>
            <a:spLocks noGrp="1"/>
          </p:cNvSpPr>
          <p:nvPr>
            <p:ph type="body" sz="half" idx="2"/>
          </p:nvPr>
        </p:nvSpPr>
        <p:spPr>
          <a:xfrm>
            <a:off x="4733338" y="1416931"/>
            <a:ext cx="2547148" cy="561395"/>
          </a:xfrm>
        </p:spPr>
        <p:txBody>
          <a:bodyPr>
            <a:normAutofit/>
          </a:bodyPr>
          <a:lstStyle/>
          <a:p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- </a:t>
            </a:r>
            <a:r>
              <a:rPr lang="ko-KR" altLang="en-US" sz="1300" dirty="0" smtClean="0">
                <a:latin typeface="휴먼편지체" pitchFamily="18" charset="-127"/>
                <a:ea typeface="휴먼편지체" pitchFamily="18" charset="-127"/>
              </a:rPr>
              <a:t>대한 주택공사 </a:t>
            </a: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Model house </a:t>
            </a:r>
            <a:endParaRPr lang="ko-KR" altLang="en-US" sz="13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pic>
        <p:nvPicPr>
          <p:cNvPr id="14" name="그림 13" descr="주공-논현정면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073" y="2062536"/>
            <a:ext cx="3612343" cy="4603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그림 15" descr="주공-원주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0632" y="2062536"/>
            <a:ext cx="3632191" cy="4603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텍스트 개체 틀 5"/>
          <p:cNvSpPr txBox="1">
            <a:spLocks/>
          </p:cNvSpPr>
          <p:nvPr/>
        </p:nvSpPr>
        <p:spPr>
          <a:xfrm>
            <a:off x="5580206" y="8490517"/>
            <a:ext cx="2487604" cy="56139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600" dirty="0" smtClean="0">
                <a:latin typeface="휴먼편지체" pitchFamily="18" charset="-127"/>
                <a:ea typeface="휴먼편지체" pitchFamily="18" charset="-127"/>
              </a:rPr>
              <a:t>- </a:t>
            </a:r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원</a:t>
            </a:r>
            <a:r>
              <a:rPr lang="ko-KR" altLang="en-US" sz="1600" dirty="0">
                <a:latin typeface="휴먼편지체" pitchFamily="18" charset="-127"/>
                <a:ea typeface="휴먼편지체" pitchFamily="18" charset="-127"/>
              </a:rPr>
              <a:t>주</a:t>
            </a:r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 무</a:t>
            </a:r>
            <a:r>
              <a:rPr lang="ko-KR" altLang="en-US" sz="1600" dirty="0">
                <a:latin typeface="휴먼편지체" pitchFamily="18" charset="-127"/>
                <a:ea typeface="휴먼편지체" pitchFamily="18" charset="-127"/>
              </a:rPr>
              <a:t>실</a:t>
            </a:r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지구  </a:t>
            </a:r>
            <a:r>
              <a:rPr lang="en-US" altLang="ko-KR" sz="1600" dirty="0" smtClean="0">
                <a:latin typeface="휴먼편지체" pitchFamily="18" charset="-127"/>
                <a:ea typeface="휴먼편지체" pitchFamily="18" charset="-127"/>
              </a:rPr>
              <a:t> </a:t>
            </a:r>
            <a:endParaRPr lang="ko-KR" altLang="en-US" sz="1600" dirty="0" smtClean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8" name="텍스트 개체 틀 5"/>
          <p:cNvSpPr txBox="1">
            <a:spLocks/>
          </p:cNvSpPr>
          <p:nvPr/>
        </p:nvSpPr>
        <p:spPr>
          <a:xfrm>
            <a:off x="922514" y="8503590"/>
            <a:ext cx="2487604" cy="56139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600" dirty="0" smtClean="0">
                <a:latin typeface="휴먼편지체" pitchFamily="18" charset="-127"/>
                <a:ea typeface="휴먼편지체" pitchFamily="18" charset="-127"/>
              </a:rPr>
              <a:t>- </a:t>
            </a:r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인천 논현지구  </a:t>
            </a:r>
            <a:r>
              <a:rPr lang="en-US" altLang="ko-KR" sz="1600" dirty="0" smtClean="0">
                <a:latin typeface="휴먼편지체" pitchFamily="18" charset="-127"/>
                <a:ea typeface="휴먼편지체" pitchFamily="18" charset="-127"/>
              </a:rPr>
              <a:t> </a:t>
            </a:r>
            <a:endParaRPr lang="ko-KR" altLang="en-US" sz="1600" dirty="0" smtClean="0">
              <a:latin typeface="휴먼편지체" pitchFamily="18" charset="-127"/>
              <a:ea typeface="휴먼편지체" pitchFamily="18" charset="-127"/>
            </a:endParaRPr>
          </a:p>
        </p:txBody>
      </p:sp>
      <p:pic>
        <p:nvPicPr>
          <p:cNvPr id="19" name="그림 18" descr="A_TYPE_주공원주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2788" y="6104585"/>
            <a:ext cx="3274927" cy="359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텍스트 개체 틀 5"/>
          <p:cNvSpPr>
            <a:spLocks noGrp="1"/>
          </p:cNvSpPr>
          <p:nvPr>
            <p:ph type="body" sz="half" idx="2"/>
          </p:nvPr>
        </p:nvSpPr>
        <p:spPr>
          <a:xfrm>
            <a:off x="4792882" y="1753769"/>
            <a:ext cx="2487604" cy="561395"/>
          </a:xfrm>
        </p:spPr>
        <p:txBody>
          <a:bodyPr>
            <a:normAutofit/>
          </a:bodyPr>
          <a:lstStyle/>
          <a:p>
            <a:r>
              <a:rPr lang="en-US" altLang="ko-KR" sz="1400" dirty="0" smtClean="0">
                <a:latin typeface="휴먼편지체" pitchFamily="18" charset="-127"/>
                <a:ea typeface="휴먼편지체" pitchFamily="18" charset="-127"/>
              </a:rPr>
              <a:t>- </a:t>
            </a:r>
            <a:r>
              <a:rPr lang="ko-KR" altLang="en-US" sz="1400" dirty="0" smtClean="0">
                <a:latin typeface="휴먼편지체" pitchFamily="18" charset="-127"/>
                <a:ea typeface="휴먼편지체" pitchFamily="18" charset="-127"/>
              </a:rPr>
              <a:t>대한 주택공사 </a:t>
            </a:r>
            <a:r>
              <a:rPr lang="en-US" altLang="ko-KR" sz="1400" dirty="0" smtClean="0">
                <a:latin typeface="휴먼편지체" pitchFamily="18" charset="-127"/>
                <a:ea typeface="휴먼편지체" pitchFamily="18" charset="-127"/>
              </a:rPr>
              <a:t>Model house </a:t>
            </a:r>
            <a:endParaRPr lang="ko-KR" altLang="en-US" sz="14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24220" y="9955125"/>
            <a:ext cx="1124361" cy="351546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한양디자인</a:t>
            </a:r>
            <a:endParaRPr lang="ko-KR" altLang="en-US" sz="16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9894006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17" name="텍스트 개체 틀 5"/>
          <p:cNvSpPr txBox="1">
            <a:spLocks/>
          </p:cNvSpPr>
          <p:nvPr/>
        </p:nvSpPr>
        <p:spPr>
          <a:xfrm>
            <a:off x="4984765" y="8715075"/>
            <a:ext cx="2487604" cy="56139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  </a:t>
            </a:r>
            <a:r>
              <a:rPr lang="en-US" altLang="ko-KR" sz="1600" dirty="0" smtClean="0">
                <a:latin typeface="휴먼편지체" pitchFamily="18" charset="-127"/>
                <a:ea typeface="휴먼편지체" pitchFamily="18" charset="-127"/>
              </a:rPr>
              <a:t> </a:t>
            </a:r>
            <a:endParaRPr lang="ko-KR" altLang="en-US" sz="1600" dirty="0" smtClean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8" name="텍스트 개체 틀 5"/>
          <p:cNvSpPr txBox="1">
            <a:spLocks/>
          </p:cNvSpPr>
          <p:nvPr/>
        </p:nvSpPr>
        <p:spPr>
          <a:xfrm>
            <a:off x="267529" y="9950146"/>
            <a:ext cx="2487604" cy="56139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- </a:t>
            </a:r>
            <a:r>
              <a:rPr lang="ko-KR" altLang="en-US" sz="1300" dirty="0" smtClean="0">
                <a:latin typeface="휴먼편지체" pitchFamily="18" charset="-127"/>
                <a:ea typeface="휴먼편지체" pitchFamily="18" charset="-127"/>
              </a:rPr>
              <a:t>대구 이천</a:t>
            </a: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,</a:t>
            </a:r>
            <a:r>
              <a:rPr lang="ko-KR" altLang="en-US" sz="1300" dirty="0" smtClean="0">
                <a:latin typeface="휴먼편지체" pitchFamily="18" charset="-127"/>
                <a:ea typeface="휴먼편지체" pitchFamily="18" charset="-127"/>
              </a:rPr>
              <a:t>봉산지구  </a:t>
            </a:r>
            <a:r>
              <a:rPr lang="en-US" altLang="ko-KR" sz="1300" dirty="0" smtClean="0">
                <a:latin typeface="휴먼편지체" pitchFamily="18" charset="-127"/>
                <a:ea typeface="휴먼편지체" pitchFamily="18" charset="-127"/>
              </a:rPr>
              <a:t> </a:t>
            </a:r>
            <a:endParaRPr lang="ko-KR" altLang="en-US" sz="1300" dirty="0" smtClean="0">
              <a:latin typeface="휴먼편지체" pitchFamily="18" charset="-127"/>
              <a:ea typeface="휴먼편지체" pitchFamily="18" charset="-127"/>
            </a:endParaRPr>
          </a:p>
        </p:txBody>
      </p:sp>
      <p:pic>
        <p:nvPicPr>
          <p:cNvPr id="21" name="그림 20" descr="대구이천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793" y="2462887"/>
            <a:ext cx="6549853" cy="6925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9809796"/>
            <a:ext cx="7561263" cy="561333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pic>
        <p:nvPicPr>
          <p:cNvPr id="40" name="그림 39" descr="008-종로르메이에르 스포츠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827" y="3325676"/>
            <a:ext cx="2858118" cy="2919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그림 43" descr="0087-종로르메이에르 스포츠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74" y="7817029"/>
            <a:ext cx="1984583" cy="1684000"/>
          </a:xfrm>
          <a:prstGeom prst="rect">
            <a:avLst/>
          </a:prstGeom>
        </p:spPr>
      </p:pic>
      <p:pic>
        <p:nvPicPr>
          <p:cNvPr id="46" name="그림 45" descr="IMG_8835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382" y="1641488"/>
            <a:ext cx="1984583" cy="21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텍스트 개체 틀 5"/>
          <p:cNvSpPr txBox="1">
            <a:spLocks/>
          </p:cNvSpPr>
          <p:nvPr/>
        </p:nvSpPr>
        <p:spPr>
          <a:xfrm>
            <a:off x="267529" y="9950146"/>
            <a:ext cx="2487604" cy="56139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200" dirty="0" smtClean="0">
                <a:latin typeface="휴먼편지체" pitchFamily="18" charset="-127"/>
                <a:ea typeface="휴먼편지체" pitchFamily="18" charset="-127"/>
              </a:rPr>
              <a:t>- </a:t>
            </a:r>
            <a:r>
              <a:rPr lang="ko-KR" altLang="en-US" sz="1200" dirty="0" smtClean="0">
                <a:latin typeface="휴먼편지체" pitchFamily="18" charset="-127"/>
                <a:ea typeface="휴먼편지체" pitchFamily="18" charset="-127"/>
              </a:rPr>
              <a:t>종로 </a:t>
            </a:r>
            <a:r>
              <a:rPr lang="ko-KR" altLang="en-US" sz="1200" dirty="0" err="1" smtClean="0">
                <a:latin typeface="휴먼편지체" pitchFamily="18" charset="-127"/>
                <a:ea typeface="휴먼편지체" pitchFamily="18" charset="-127"/>
              </a:rPr>
              <a:t>르</a:t>
            </a:r>
            <a:r>
              <a:rPr lang="en-US" altLang="ko-KR" sz="1200" dirty="0" smtClean="0">
                <a:latin typeface="휴먼편지체" pitchFamily="18" charset="-127"/>
                <a:ea typeface="휴먼편지체" pitchFamily="18" charset="-127"/>
              </a:rPr>
              <a:t>,.</a:t>
            </a:r>
            <a:r>
              <a:rPr lang="ko-KR" altLang="en-US" sz="1200" dirty="0" err="1" smtClean="0">
                <a:latin typeface="휴먼편지체" pitchFamily="18" charset="-127"/>
                <a:ea typeface="휴먼편지체" pitchFamily="18" charset="-127"/>
              </a:rPr>
              <a:t>메이에르</a:t>
            </a:r>
            <a:r>
              <a:rPr lang="ko-KR" altLang="en-US" sz="1200" dirty="0" smtClean="0">
                <a:latin typeface="휴먼편지체" pitchFamily="18" charset="-127"/>
                <a:ea typeface="휴먼편지체" pitchFamily="18" charset="-127"/>
              </a:rPr>
              <a:t> 스포츠센터</a:t>
            </a:r>
            <a:r>
              <a:rPr lang="en-US" altLang="ko-KR" sz="1200" dirty="0" smtClean="0">
                <a:latin typeface="휴먼편지체" pitchFamily="18" charset="-127"/>
                <a:ea typeface="휴먼편지체" pitchFamily="18" charset="-127"/>
              </a:rPr>
              <a:t>_</a:t>
            </a:r>
            <a:r>
              <a:rPr lang="ko-KR" altLang="en-US" sz="1200" dirty="0" smtClean="0">
                <a:latin typeface="휴먼편지체" pitchFamily="18" charset="-127"/>
                <a:ea typeface="휴먼편지체" pitchFamily="18" charset="-127"/>
              </a:rPr>
              <a:t>광화문</a:t>
            </a:r>
          </a:p>
        </p:txBody>
      </p:sp>
      <p:pic>
        <p:nvPicPr>
          <p:cNvPr id="48" name="그림 47" descr="0072-종로르메이에르 스포츠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12994" y="7817029"/>
            <a:ext cx="2381500" cy="1684000"/>
          </a:xfrm>
          <a:prstGeom prst="rect">
            <a:avLst/>
          </a:prstGeom>
        </p:spPr>
      </p:pic>
      <p:pic>
        <p:nvPicPr>
          <p:cNvPr id="55" name="그림 54" descr="00103-종로르메이에르 스포츠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2994" y="4223908"/>
            <a:ext cx="2381500" cy="1684000"/>
          </a:xfrm>
          <a:prstGeom prst="rect">
            <a:avLst/>
          </a:prstGeom>
        </p:spPr>
      </p:pic>
      <p:pic>
        <p:nvPicPr>
          <p:cNvPr id="56" name="그림 55" descr="00110-종로르메이에르 스포츠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12730" y="6020375"/>
            <a:ext cx="2381500" cy="1684000"/>
          </a:xfrm>
          <a:prstGeom prst="rect">
            <a:avLst/>
          </a:prstGeom>
        </p:spPr>
      </p:pic>
      <p:pic>
        <p:nvPicPr>
          <p:cNvPr id="57" name="그림 56" descr="IMG_8849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12994" y="2427443"/>
            <a:ext cx="2381500" cy="1684000"/>
          </a:xfrm>
          <a:prstGeom prst="rect">
            <a:avLst/>
          </a:prstGeom>
        </p:spPr>
      </p:pic>
      <p:pic>
        <p:nvPicPr>
          <p:cNvPr id="43" name="그림 42" descr="0084-종로르메이에르 스포츠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69362" y="7816841"/>
            <a:ext cx="1984583" cy="1684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64677" y="1919242"/>
            <a:ext cx="1361605" cy="289991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altLang="ko-KR" sz="12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-Sports Center</a:t>
            </a:r>
            <a:endParaRPr lang="ko-KR" altLang="en-US" sz="1200" dirty="0">
              <a:solidFill>
                <a:srgbClr val="00B0F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1" name="텍스트 개체 틀 16"/>
          <p:cNvSpPr txBox="1">
            <a:spLocks/>
          </p:cNvSpPr>
          <p:nvPr/>
        </p:nvSpPr>
        <p:spPr>
          <a:xfrm>
            <a:off x="4673794" y="1304652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-Sports Center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&amp;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Sauna</a:t>
            </a:r>
            <a:endParaRPr lang="ko-KR" altLang="en-US" sz="13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4" name="그림 53" descr="0058-종로르메이에르 스포츠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6161" y="5851956"/>
            <a:ext cx="2302373" cy="21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 descr="0001-르메이에르 사우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7043" y="3578304"/>
            <a:ext cx="2739029" cy="3443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44828" y="9955125"/>
            <a:ext cx="1124361" cy="351546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한양디자인</a:t>
            </a:r>
            <a:endParaRPr lang="ko-KR" altLang="en-US" sz="16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9809797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46" name="그림 45" descr="IMG_8835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161" y="1866235"/>
            <a:ext cx="1984583" cy="21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텍스트 개체 틀 5"/>
          <p:cNvSpPr txBox="1">
            <a:spLocks/>
          </p:cNvSpPr>
          <p:nvPr/>
        </p:nvSpPr>
        <p:spPr>
          <a:xfrm>
            <a:off x="267529" y="9950146"/>
            <a:ext cx="2487604" cy="56139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200" dirty="0" smtClean="0">
                <a:latin typeface="휴먼편지체" pitchFamily="18" charset="-127"/>
                <a:ea typeface="휴먼편지체" pitchFamily="18" charset="-127"/>
              </a:rPr>
              <a:t>- </a:t>
            </a:r>
            <a:r>
              <a:rPr lang="ko-KR" altLang="en-US" sz="1200" dirty="0" smtClean="0">
                <a:latin typeface="휴먼편지체" pitchFamily="18" charset="-127"/>
                <a:ea typeface="휴먼편지체" pitchFamily="18" charset="-127"/>
              </a:rPr>
              <a:t>종로 </a:t>
            </a:r>
            <a:r>
              <a:rPr lang="ko-KR" altLang="en-US" sz="1200" dirty="0" err="1" smtClean="0">
                <a:latin typeface="휴먼편지체" pitchFamily="18" charset="-127"/>
                <a:ea typeface="휴먼편지체" pitchFamily="18" charset="-127"/>
              </a:rPr>
              <a:t>르</a:t>
            </a:r>
            <a:r>
              <a:rPr lang="en-US" altLang="ko-KR" sz="1200" dirty="0" smtClean="0">
                <a:latin typeface="휴먼편지체" pitchFamily="18" charset="-127"/>
                <a:ea typeface="휴먼편지체" pitchFamily="18" charset="-127"/>
              </a:rPr>
              <a:t>,.</a:t>
            </a:r>
            <a:r>
              <a:rPr lang="ko-KR" altLang="en-US" sz="1200" dirty="0" err="1" smtClean="0">
                <a:latin typeface="휴먼편지체" pitchFamily="18" charset="-127"/>
                <a:ea typeface="휴먼편지체" pitchFamily="18" charset="-127"/>
              </a:rPr>
              <a:t>메이에르</a:t>
            </a:r>
            <a:r>
              <a:rPr lang="ko-KR" altLang="en-US" sz="1200" dirty="0" smtClean="0">
                <a:latin typeface="휴먼편지체" pitchFamily="18" charset="-127"/>
                <a:ea typeface="휴먼편지체" pitchFamily="18" charset="-127"/>
              </a:rPr>
              <a:t> 스포츠센터</a:t>
            </a:r>
            <a:r>
              <a:rPr lang="en-US" altLang="ko-KR" sz="1200" dirty="0" smtClean="0">
                <a:latin typeface="휴먼편지체" pitchFamily="18" charset="-127"/>
                <a:ea typeface="휴먼편지체" pitchFamily="18" charset="-127"/>
              </a:rPr>
              <a:t>_</a:t>
            </a:r>
            <a:r>
              <a:rPr lang="ko-KR" altLang="en-US" sz="1200" dirty="0" smtClean="0">
                <a:latin typeface="휴먼편지체" pitchFamily="18" charset="-127"/>
                <a:ea typeface="휴먼편지체" pitchFamily="18" charset="-127"/>
              </a:rPr>
              <a:t>광화문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4675" y="1931242"/>
            <a:ext cx="803760" cy="274602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altLang="ko-KR" sz="11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-Sauna </a:t>
            </a:r>
            <a:endParaRPr lang="ko-KR" altLang="en-US" sz="1100" dirty="0">
              <a:solidFill>
                <a:srgbClr val="00B0F0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20" name="그림 19" descr="00089-르메이에르 사우나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6769" y="7817029"/>
            <a:ext cx="1329671" cy="1684000"/>
          </a:xfrm>
          <a:prstGeom prst="rect">
            <a:avLst/>
          </a:prstGeom>
        </p:spPr>
      </p:pic>
      <p:pic>
        <p:nvPicPr>
          <p:cNvPr id="21" name="그림 20" descr="00088-르메이에르 사우나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44828" y="7816841"/>
            <a:ext cx="1329671" cy="1684000"/>
          </a:xfrm>
          <a:prstGeom prst="rect">
            <a:avLst/>
          </a:prstGeom>
        </p:spPr>
      </p:pic>
      <p:pic>
        <p:nvPicPr>
          <p:cNvPr id="22" name="그림 21" descr="00072-르메이에르 사우나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2994" y="2427630"/>
            <a:ext cx="2381500" cy="1684000"/>
          </a:xfrm>
          <a:prstGeom prst="rect">
            <a:avLst/>
          </a:prstGeom>
        </p:spPr>
      </p:pic>
      <p:pic>
        <p:nvPicPr>
          <p:cNvPr id="23" name="그림 22" descr="00044-르메이에르 사우나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66102" y="7816841"/>
            <a:ext cx="1329671" cy="1684000"/>
          </a:xfrm>
          <a:prstGeom prst="rect">
            <a:avLst/>
          </a:prstGeom>
        </p:spPr>
      </p:pic>
      <p:pic>
        <p:nvPicPr>
          <p:cNvPr id="24" name="그림 23" descr="00038-르메이에르 사우나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6435" y="7817029"/>
            <a:ext cx="1329671" cy="1684000"/>
          </a:xfrm>
          <a:prstGeom prst="rect">
            <a:avLst/>
          </a:prstGeom>
        </p:spPr>
      </p:pic>
      <p:pic>
        <p:nvPicPr>
          <p:cNvPr id="25" name="그림 24" descr="00023-르메이에르 사우나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12994" y="4224095"/>
            <a:ext cx="2381500" cy="1684000"/>
          </a:xfrm>
          <a:prstGeom prst="rect">
            <a:avLst/>
          </a:prstGeom>
        </p:spPr>
      </p:pic>
      <p:pic>
        <p:nvPicPr>
          <p:cNvPr id="27" name="그림 26" descr="00094-르메이에르 사우나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12994" y="6020562"/>
            <a:ext cx="2381500" cy="1684000"/>
          </a:xfrm>
          <a:prstGeom prst="rect">
            <a:avLst/>
          </a:prstGeom>
        </p:spPr>
      </p:pic>
      <p:pic>
        <p:nvPicPr>
          <p:cNvPr id="28" name="그림 27" descr="00092-르메이에르 사우나.JP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5765" y="7817029"/>
            <a:ext cx="1329671" cy="1684000"/>
          </a:xfrm>
          <a:prstGeom prst="rect">
            <a:avLst/>
          </a:prstGeom>
        </p:spPr>
      </p:pic>
      <p:sp>
        <p:nvSpPr>
          <p:cNvPr id="30" name="텍스트 개체 틀 16"/>
          <p:cNvSpPr>
            <a:spLocks noGrp="1"/>
          </p:cNvSpPr>
          <p:nvPr>
            <p:ph type="body" sz="half" idx="2"/>
          </p:nvPr>
        </p:nvSpPr>
        <p:spPr>
          <a:xfrm>
            <a:off x="4687044" y="1416931"/>
            <a:ext cx="2487604" cy="414307"/>
          </a:xfrm>
        </p:spPr>
        <p:txBody>
          <a:bodyPr>
            <a:normAutofit/>
          </a:bodyPr>
          <a:lstStyle/>
          <a:p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-Sports Center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&amp;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Sauna</a:t>
            </a:r>
            <a:endParaRPr lang="ko-KR" altLang="en-US" sz="13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9809797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64675" y="1931242"/>
            <a:ext cx="803760" cy="274602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altLang="ko-KR" sz="11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-Sauna </a:t>
            </a:r>
            <a:endParaRPr lang="ko-KR" altLang="en-US" sz="1100" dirty="0">
              <a:solidFill>
                <a:srgbClr val="00B0F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0" name="텍스트 개체 틀 16"/>
          <p:cNvSpPr>
            <a:spLocks noGrp="1"/>
          </p:cNvSpPr>
          <p:nvPr>
            <p:ph type="body" sz="half" idx="2"/>
          </p:nvPr>
        </p:nvSpPr>
        <p:spPr>
          <a:xfrm>
            <a:off x="4687044" y="1416931"/>
            <a:ext cx="2487604" cy="414307"/>
          </a:xfrm>
        </p:spPr>
        <p:txBody>
          <a:bodyPr>
            <a:normAutofit/>
          </a:bodyPr>
          <a:lstStyle/>
          <a:p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-Sports Center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&amp;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Sauna</a:t>
            </a:r>
            <a:endParaRPr lang="ko-KR" altLang="en-US" sz="13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9" name="그림 28" descr="3카운터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6651" y="2427443"/>
            <a:ext cx="1587667" cy="1684000"/>
          </a:xfrm>
          <a:prstGeom prst="rect">
            <a:avLst/>
          </a:prstGeom>
        </p:spPr>
      </p:pic>
      <p:pic>
        <p:nvPicPr>
          <p:cNvPr id="31" name="그림 30" descr="남탕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6651" y="4224095"/>
            <a:ext cx="1587667" cy="1684000"/>
          </a:xfrm>
          <a:prstGeom prst="rect">
            <a:avLst/>
          </a:prstGeom>
        </p:spPr>
      </p:pic>
      <p:pic>
        <p:nvPicPr>
          <p:cNvPr id="32" name="그림 31" descr="12남자락카2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6651" y="7817029"/>
            <a:ext cx="1587667" cy="1684000"/>
          </a:xfrm>
          <a:prstGeom prst="rect">
            <a:avLst/>
          </a:prstGeom>
        </p:spPr>
      </p:pic>
      <p:pic>
        <p:nvPicPr>
          <p:cNvPr id="33" name="그림 32" descr="G-불가마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1861" y="2932700"/>
            <a:ext cx="3156006" cy="3592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그림 34" descr="여-좌식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06651" y="6020562"/>
            <a:ext cx="1587667" cy="1684000"/>
          </a:xfrm>
          <a:prstGeom prst="rect">
            <a:avLst/>
          </a:prstGeom>
        </p:spPr>
      </p:pic>
      <p:pic>
        <p:nvPicPr>
          <p:cNvPr id="36" name="그림 35" descr="p_0015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54612" y="7817029"/>
            <a:ext cx="1984583" cy="1684000"/>
          </a:xfrm>
          <a:prstGeom prst="rect">
            <a:avLst/>
          </a:prstGeom>
        </p:spPr>
      </p:pic>
      <p:pic>
        <p:nvPicPr>
          <p:cNvPr id="37" name="그림 36" descr="p_0009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073" y="4223908"/>
            <a:ext cx="1984583" cy="1684000"/>
          </a:xfrm>
          <a:prstGeom prst="rect">
            <a:avLst/>
          </a:prstGeom>
        </p:spPr>
      </p:pic>
      <p:pic>
        <p:nvPicPr>
          <p:cNvPr id="38" name="그림 37" descr="p_0008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073" y="6020375"/>
            <a:ext cx="1984583" cy="1684000"/>
          </a:xfrm>
          <a:prstGeom prst="rect">
            <a:avLst/>
          </a:prstGeom>
        </p:spPr>
      </p:pic>
      <p:pic>
        <p:nvPicPr>
          <p:cNvPr id="39" name="그림 38" descr="p_0001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7073" y="2427630"/>
            <a:ext cx="1984583" cy="1684000"/>
          </a:xfrm>
          <a:prstGeom prst="rect">
            <a:avLst/>
          </a:prstGeom>
        </p:spPr>
      </p:pic>
      <p:pic>
        <p:nvPicPr>
          <p:cNvPr id="40" name="그림 39" descr="p_0014.jp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7073" y="7817029"/>
            <a:ext cx="1984583" cy="1684000"/>
          </a:xfrm>
          <a:prstGeom prst="rect">
            <a:avLst/>
          </a:prstGeom>
        </p:spPr>
      </p:pic>
      <p:pic>
        <p:nvPicPr>
          <p:cNvPr id="34" name="그림 33" descr="G-보석2.jpg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60024" y="7817970"/>
            <a:ext cx="1587667" cy="16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44828" y="9955125"/>
            <a:ext cx="1124361" cy="351546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한양디자인</a:t>
            </a:r>
            <a:endParaRPr lang="ko-KR" altLang="en-US" sz="16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9894006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 descr="안양감리2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8200" y="2652001"/>
            <a:ext cx="1488438" cy="168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그림 19" descr="안양감리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5435" y="2652001"/>
            <a:ext cx="1488438" cy="168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그림 21" descr="예배실-8.23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5435" y="4673212"/>
            <a:ext cx="1488438" cy="168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그림 22" descr="예배실-8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8200" y="4673212"/>
            <a:ext cx="1488438" cy="168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그림 14" descr="2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6617" y="2202884"/>
            <a:ext cx="3572647" cy="4715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그림 15" descr="2011-10-21 11.32.15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45596" y="7704749"/>
            <a:ext cx="1339594" cy="1684000"/>
          </a:xfrm>
          <a:prstGeom prst="rect">
            <a:avLst/>
          </a:prstGeom>
        </p:spPr>
      </p:pic>
      <p:pic>
        <p:nvPicPr>
          <p:cNvPr id="17" name="그림 16" descr="2011-10-21 16.28.56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6082" y="7704562"/>
            <a:ext cx="1339594" cy="1684000"/>
          </a:xfrm>
          <a:prstGeom prst="rect">
            <a:avLst/>
          </a:prstGeom>
        </p:spPr>
      </p:pic>
      <p:pic>
        <p:nvPicPr>
          <p:cNvPr id="18" name="그림 17" descr="2011-10-21 16.28.37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15111" y="7704749"/>
            <a:ext cx="1339594" cy="1684000"/>
          </a:xfrm>
          <a:prstGeom prst="rect">
            <a:avLst/>
          </a:prstGeom>
        </p:spPr>
      </p:pic>
      <p:pic>
        <p:nvPicPr>
          <p:cNvPr id="21" name="그림 20" descr="20111020_144114[1]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84626" y="7704562"/>
            <a:ext cx="1339594" cy="1684000"/>
          </a:xfrm>
          <a:prstGeom prst="rect">
            <a:avLst/>
          </a:prstGeom>
        </p:spPr>
      </p:pic>
      <p:pic>
        <p:nvPicPr>
          <p:cNvPr id="24" name="그림 23" descr="20111020_143901[1].jp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54141" y="7704562"/>
            <a:ext cx="1339594" cy="1684000"/>
          </a:xfrm>
          <a:prstGeom prst="rect">
            <a:avLst/>
          </a:prstGeom>
        </p:spPr>
      </p:pic>
      <p:sp>
        <p:nvSpPr>
          <p:cNvPr id="25" name="텍스트 개체 틀 16"/>
          <p:cNvSpPr txBox="1">
            <a:spLocks/>
          </p:cNvSpPr>
          <p:nvPr/>
        </p:nvSpPr>
        <p:spPr>
          <a:xfrm>
            <a:off x="5222941" y="141693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-Church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&amp; Etc.</a:t>
            </a:r>
            <a:endParaRPr lang="ko-KR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692399" y="3204666"/>
            <a:ext cx="4366569" cy="542057"/>
          </a:xfrm>
        </p:spPr>
        <p:txBody>
          <a:bodyPr>
            <a:normAutofit/>
          </a:bodyPr>
          <a:lstStyle/>
          <a:p>
            <a:r>
              <a:rPr lang="en-US" altLang="ko-KR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Ming Std L" pitchFamily="18" charset="-128"/>
                <a:ea typeface="Adobe Ming Std L" pitchFamily="18" charset="-128"/>
              </a:rPr>
              <a:t>INTERIOR  DESIGN </a:t>
            </a:r>
            <a:endParaRPr lang="ko-KR" altLang="en-US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45" name="제목 3"/>
          <p:cNvSpPr txBox="1">
            <a:spLocks/>
          </p:cNvSpPr>
          <p:nvPr/>
        </p:nvSpPr>
        <p:spPr>
          <a:xfrm>
            <a:off x="1692399" y="2230954"/>
            <a:ext cx="3969608" cy="710476"/>
          </a:xfrm>
          <a:prstGeom prst="rect">
            <a:avLst/>
          </a:prstGeom>
        </p:spPr>
        <p:txBody>
          <a:bodyPr vert="horz" lIns="104306" tIns="52153" rIns="104306" bIns="52153" rtlCol="0" anchor="b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Ming Std L" pitchFamily="18" charset="-128"/>
                <a:ea typeface="Adobe Ming Std L" pitchFamily="18" charset="-128"/>
                <a:cs typeface="+mj-cs"/>
              </a:rPr>
              <a:t>ARCHITECTURE</a:t>
            </a:r>
            <a:endParaRPr lang="ko-KR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제목 3"/>
          <p:cNvSpPr txBox="1">
            <a:spLocks/>
          </p:cNvSpPr>
          <p:nvPr/>
        </p:nvSpPr>
        <p:spPr>
          <a:xfrm>
            <a:off x="1692399" y="3962550"/>
            <a:ext cx="5398667" cy="542057"/>
          </a:xfrm>
          <a:prstGeom prst="rect">
            <a:avLst/>
          </a:prstGeom>
        </p:spPr>
        <p:txBody>
          <a:bodyPr vert="horz" lIns="104306" tIns="52153" rIns="104306" bIns="52153" rtlCol="0"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Ming Std L" pitchFamily="18" charset="-128"/>
                <a:ea typeface="Adobe Ming Std L" pitchFamily="18" charset="-128"/>
                <a:cs typeface="+mj-cs"/>
              </a:rPr>
              <a:t>PROJECT MANAGER SERVICE </a:t>
            </a:r>
            <a:endParaRPr lang="ko-KR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8" name="그림 47" descr="타이틀.jpg"/>
          <p:cNvPicPr>
            <a:picLocks noChangeAspect="1"/>
          </p:cNvPicPr>
          <p:nvPr/>
        </p:nvPicPr>
        <p:blipFill>
          <a:blip r:embed="rId4" cstate="print">
            <a:lum bright="-4000" contrast="8000"/>
          </a:blip>
          <a:stretch>
            <a:fillRect/>
          </a:stretch>
        </p:blipFill>
        <p:spPr>
          <a:xfrm>
            <a:off x="1951068" y="8089150"/>
            <a:ext cx="4052545" cy="1131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860023" y="7199306"/>
            <a:ext cx="3255079" cy="520823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서울특별시 강동구 천호동 </a:t>
            </a:r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406-9 </a:t>
            </a:r>
            <a:r>
              <a:rPr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금강빌딩 </a:t>
            </a:r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층</a:t>
            </a:r>
            <a:endParaRPr lang="en-US" altLang="ko-KR" sz="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ko-KR" sz="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TEL : 02.475.6620        FAX : 02.485.6621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9837867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 descr="p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020375"/>
            <a:ext cx="3415167" cy="1668175"/>
          </a:xfrm>
          <a:prstGeom prst="rect">
            <a:avLst/>
          </a:prstGeom>
        </p:spPr>
      </p:pic>
      <p:pic>
        <p:nvPicPr>
          <p:cNvPr id="37" name="그림 36" descr="단스시_02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9584" y="3915328"/>
            <a:ext cx="2461157" cy="1684000"/>
          </a:xfrm>
          <a:prstGeom prst="rect">
            <a:avLst/>
          </a:prstGeom>
        </p:spPr>
      </p:pic>
      <p:pic>
        <p:nvPicPr>
          <p:cNvPr id="21" name="그림 20" descr="다린아이디_오치과_00_17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5220" y="2090605"/>
            <a:ext cx="1905412" cy="168400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pic>
        <p:nvPicPr>
          <p:cNvPr id="19" name="그림 18" descr="다린아이디_오치과_00_8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75220" y="3915328"/>
            <a:ext cx="1905412" cy="1684000"/>
          </a:xfrm>
          <a:prstGeom prst="rect">
            <a:avLst/>
          </a:prstGeom>
        </p:spPr>
      </p:pic>
      <p:pic>
        <p:nvPicPr>
          <p:cNvPr id="22" name="그림 21" descr="다린아이디_오치과_00_1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6161" y="2090604"/>
            <a:ext cx="1339594" cy="1684000"/>
          </a:xfrm>
          <a:prstGeom prst="rect">
            <a:avLst/>
          </a:prstGeom>
        </p:spPr>
      </p:pic>
      <p:pic>
        <p:nvPicPr>
          <p:cNvPr id="25" name="그림 24" descr="20121223_162230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7628" y="7816841"/>
            <a:ext cx="3056259" cy="1684000"/>
          </a:xfrm>
          <a:prstGeom prst="rect">
            <a:avLst/>
          </a:prstGeom>
        </p:spPr>
      </p:pic>
      <p:pic>
        <p:nvPicPr>
          <p:cNvPr id="26" name="그림 25" descr="20121223_163853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86043" y="6020375"/>
            <a:ext cx="1587667" cy="1684000"/>
          </a:xfrm>
          <a:prstGeom prst="rect">
            <a:avLst/>
          </a:prstGeom>
        </p:spPr>
      </p:pic>
      <p:pic>
        <p:nvPicPr>
          <p:cNvPr id="28" name="그림 27" descr="20121224_2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9224" y="6020377"/>
            <a:ext cx="1373332" cy="1684186"/>
          </a:xfrm>
          <a:prstGeom prst="rect">
            <a:avLst/>
          </a:prstGeom>
        </p:spPr>
      </p:pic>
      <p:sp>
        <p:nvSpPr>
          <p:cNvPr id="36" name="텍스트 개체 틀 16"/>
          <p:cNvSpPr txBox="1">
            <a:spLocks/>
          </p:cNvSpPr>
          <p:nvPr/>
        </p:nvSpPr>
        <p:spPr>
          <a:xfrm>
            <a:off x="5044309" y="1192373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-Commercial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&amp;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Office  _01</a:t>
            </a:r>
            <a:endParaRPr lang="ko-KR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pic>
        <p:nvPicPr>
          <p:cNvPr id="39" name="그림 38" descr="003_분당 용_대포.jpg"/>
          <p:cNvPicPr>
            <a:picLocks/>
          </p:cNvPicPr>
          <p:nvPr/>
        </p:nvPicPr>
        <p:blipFill>
          <a:blip r:embed="rId11" cstate="print">
            <a:lum bright="-14000"/>
          </a:blip>
          <a:stretch>
            <a:fillRect/>
          </a:stretch>
        </p:blipFill>
        <p:spPr>
          <a:xfrm>
            <a:off x="366971" y="7817970"/>
            <a:ext cx="1825817" cy="1684000"/>
          </a:xfrm>
          <a:prstGeom prst="rect">
            <a:avLst/>
          </a:prstGeom>
        </p:spPr>
      </p:pic>
      <p:pic>
        <p:nvPicPr>
          <p:cNvPr id="41" name="그림 40" descr="_012.접이문-외부.JP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56984" y="2108219"/>
            <a:ext cx="1587667" cy="1684000"/>
          </a:xfrm>
          <a:prstGeom prst="rect">
            <a:avLst/>
          </a:prstGeom>
        </p:spPr>
      </p:pic>
      <p:pic>
        <p:nvPicPr>
          <p:cNvPr id="42" name="그림 41" descr="_007.카페 기둥&amp; 냉장고 선반장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924220" y="2108617"/>
            <a:ext cx="1369515" cy="3406502"/>
          </a:xfrm>
          <a:prstGeom prst="rect">
            <a:avLst/>
          </a:prstGeom>
        </p:spPr>
      </p:pic>
      <p:pic>
        <p:nvPicPr>
          <p:cNvPr id="20" name="그림 19" descr="20120314_121715(Hhy-HP_desk-2013년 2월 22일 18시 32분 46초).jpg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72383" y="7817970"/>
            <a:ext cx="1825817" cy="1684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77592" y="4083559"/>
            <a:ext cx="1518700" cy="213046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ko-KR" altLang="en-US" sz="700" dirty="0" smtClean="0"/>
              <a:t>서울 오 치과        서초문화센터</a:t>
            </a:r>
            <a:endParaRPr lang="ko-KR" altLang="en-US" sz="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65436" y="9955125"/>
            <a:ext cx="1124361" cy="351546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한양디자인</a:t>
            </a:r>
            <a:endParaRPr lang="ko-KR" altLang="en-US" sz="16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9837867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 descr="다린아이디_의류샾 110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5508" y="2202884"/>
            <a:ext cx="1577770" cy="1796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그림 17" descr="20120418_092712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626" y="6020375"/>
            <a:ext cx="1339594" cy="1684000"/>
          </a:xfrm>
          <a:prstGeom prst="rect">
            <a:avLst/>
          </a:prstGeom>
        </p:spPr>
      </p:pic>
      <p:pic>
        <p:nvPicPr>
          <p:cNvPr id="23" name="그림 22" descr="20120314_121715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626" y="7816841"/>
            <a:ext cx="1339594" cy="1684000"/>
          </a:xfrm>
          <a:prstGeom prst="rect">
            <a:avLst/>
          </a:prstGeom>
        </p:spPr>
      </p:pic>
      <p:sp>
        <p:nvSpPr>
          <p:cNvPr id="36" name="텍스트 개체 틀 16"/>
          <p:cNvSpPr txBox="1">
            <a:spLocks/>
          </p:cNvSpPr>
          <p:nvPr/>
        </p:nvSpPr>
        <p:spPr>
          <a:xfrm>
            <a:off x="5044309" y="1564019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-Commercial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&amp;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Office  _02</a:t>
            </a:r>
            <a:endParaRPr lang="ko-KR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pic>
        <p:nvPicPr>
          <p:cNvPr id="40" name="그림 39" descr="chejug[1]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15070" y="7817029"/>
            <a:ext cx="1309825" cy="1684000"/>
          </a:xfrm>
          <a:prstGeom prst="rect">
            <a:avLst/>
          </a:prstGeom>
        </p:spPr>
      </p:pic>
      <p:pic>
        <p:nvPicPr>
          <p:cNvPr id="41" name="그림 40" descr="chejue[1]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04279" y="7816841"/>
            <a:ext cx="1309825" cy="1684000"/>
          </a:xfrm>
          <a:prstGeom prst="rect">
            <a:avLst/>
          </a:prstGeom>
        </p:spPr>
      </p:pic>
      <p:pic>
        <p:nvPicPr>
          <p:cNvPr id="42" name="그림 41" descr="chejud[1]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53945" y="7816841"/>
            <a:ext cx="1309825" cy="1684000"/>
          </a:xfrm>
          <a:prstGeom prst="rect">
            <a:avLst/>
          </a:prstGeom>
        </p:spPr>
      </p:pic>
      <p:pic>
        <p:nvPicPr>
          <p:cNvPr id="43" name="그림 42" descr="chejua[1]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34004" y="2865807"/>
            <a:ext cx="3731431" cy="3828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그림 45" descr="p_0008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85475" y="6020562"/>
            <a:ext cx="1726588" cy="1684000"/>
          </a:xfrm>
          <a:prstGeom prst="rect">
            <a:avLst/>
          </a:prstGeom>
        </p:spPr>
      </p:pic>
      <p:pic>
        <p:nvPicPr>
          <p:cNvPr id="48" name="그림 47" descr="p_000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6161" y="4223908"/>
            <a:ext cx="1488603" cy="1662838"/>
          </a:xfrm>
          <a:prstGeom prst="rect">
            <a:avLst/>
          </a:prstGeom>
        </p:spPr>
      </p:pic>
      <p:pic>
        <p:nvPicPr>
          <p:cNvPr id="49" name="그림 48" descr="p_001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6617" y="2202885"/>
            <a:ext cx="1667235" cy="1908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그림 23" descr="다린아이디_의류샾 1102.jpg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964108" y="4252165"/>
            <a:ext cx="1339594" cy="1684000"/>
          </a:xfrm>
          <a:prstGeom prst="rect">
            <a:avLst/>
          </a:prstGeom>
        </p:spPr>
      </p:pic>
      <p:pic>
        <p:nvPicPr>
          <p:cNvPr id="25" name="그림 24" descr="다린아이디_의류샾 110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5396" y="2174627"/>
            <a:ext cx="1577770" cy="1796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그림 25" descr="단스시_01.jpg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994029" y="7817970"/>
            <a:ext cx="1339594" cy="16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 descr="전체-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5675"/>
            <a:ext cx="2351572" cy="2021025"/>
          </a:xfrm>
          <a:prstGeom prst="rect">
            <a:avLst/>
          </a:prstGeom>
        </p:spPr>
      </p:pic>
      <p:pic>
        <p:nvPicPr>
          <p:cNvPr id="41" name="그림 40" descr="p_0003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3685" y="7030887"/>
            <a:ext cx="1339594" cy="1796267"/>
          </a:xfrm>
          <a:prstGeom prst="rect">
            <a:avLst/>
          </a:prstGeom>
        </p:spPr>
      </p:pic>
      <p:pic>
        <p:nvPicPr>
          <p:cNvPr id="29" name="그림 28" descr="p_0002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3684" y="5262491"/>
            <a:ext cx="1339594" cy="1852400"/>
          </a:xfrm>
          <a:prstGeom prst="rect">
            <a:avLst/>
          </a:prstGeom>
        </p:spPr>
      </p:pic>
      <p:pic>
        <p:nvPicPr>
          <p:cNvPr id="28" name="그림 27" descr="p_0005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35091" y="3578304"/>
            <a:ext cx="1696819" cy="168400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0" y="9837867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 descr="p_00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12200" y="2315164"/>
            <a:ext cx="3673843" cy="3797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텍스트 개체 틀 16"/>
          <p:cNvSpPr txBox="1">
            <a:spLocks/>
          </p:cNvSpPr>
          <p:nvPr/>
        </p:nvSpPr>
        <p:spPr>
          <a:xfrm>
            <a:off x="4415769" y="1416931"/>
            <a:ext cx="3116143" cy="1459629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buFontTx/>
              <a:buChar char="-"/>
              <a:defRPr/>
            </a:pPr>
            <a:r>
              <a:rPr lang="en-US" altLang="ko-K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House</a:t>
            </a:r>
            <a:r>
              <a:rPr lang="en-US" altLang="ko-KR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&amp;  </a:t>
            </a:r>
            <a:r>
              <a:rPr lang="en-US" altLang="ko-K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Architecture Construction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.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                               -Remodeling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endParaRPr lang="ko-KR" altLang="en-US" sz="15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8" name="그림 37" descr="p_0012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98523" y="6244933"/>
            <a:ext cx="1845868" cy="2806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그림 38" descr="p_0001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52537" y="6244933"/>
            <a:ext cx="1845663" cy="2806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텍스트 개체 틀 16"/>
          <p:cNvSpPr txBox="1">
            <a:spLocks/>
          </p:cNvSpPr>
          <p:nvPr/>
        </p:nvSpPr>
        <p:spPr>
          <a:xfrm>
            <a:off x="2669141" y="9051912"/>
            <a:ext cx="3016902" cy="44911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   Before                         After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.            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endParaRPr lang="ko-KR" altLang="en-US" sz="15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5924220" y="7030887"/>
            <a:ext cx="1488603" cy="12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5735693" y="3494114"/>
            <a:ext cx="267919" cy="2470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5844828" y="9304540"/>
            <a:ext cx="1488603" cy="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7353279" y="3550234"/>
            <a:ext cx="119088" cy="2470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5983764" y="5262491"/>
            <a:ext cx="1488603" cy="11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24" descr="사진110603_001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6081" y="5459167"/>
            <a:ext cx="1339594" cy="1684000"/>
          </a:xfrm>
          <a:prstGeom prst="rect">
            <a:avLst/>
          </a:prstGeom>
        </p:spPr>
      </p:pic>
      <p:pic>
        <p:nvPicPr>
          <p:cNvPr id="26" name="그림 25" descr="사진110606_001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6081" y="7255632"/>
            <a:ext cx="1339594" cy="16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 descr="용인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5383" y="7687785"/>
            <a:ext cx="2768381" cy="220622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44828" y="9955125"/>
            <a:ext cx="1124361" cy="351546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한양디자인</a:t>
            </a:r>
            <a:endParaRPr lang="ko-KR" altLang="en-US" sz="16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9809797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 descr="w_fl사무실_3d _03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082" y="4166853"/>
            <a:ext cx="1587667" cy="1853524"/>
          </a:xfrm>
          <a:prstGeom prst="rect">
            <a:avLst/>
          </a:prstGeom>
        </p:spPr>
      </p:pic>
      <p:pic>
        <p:nvPicPr>
          <p:cNvPr id="19" name="그림 18" descr="용인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4721" y="7700460"/>
            <a:ext cx="2014089" cy="1952211"/>
          </a:xfrm>
          <a:prstGeom prst="rect">
            <a:avLst/>
          </a:prstGeom>
        </p:spPr>
      </p:pic>
      <p:pic>
        <p:nvPicPr>
          <p:cNvPr id="20" name="그림 19" descr="좌측 iso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5705" y="5851040"/>
            <a:ext cx="1587667" cy="1853524"/>
          </a:xfrm>
          <a:prstGeom prst="rect">
            <a:avLst/>
          </a:prstGeom>
        </p:spPr>
      </p:pic>
      <p:pic>
        <p:nvPicPr>
          <p:cNvPr id="21" name="그림 20" descr="우측 iso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82" y="7704564"/>
            <a:ext cx="1587667" cy="1853524"/>
          </a:xfrm>
          <a:prstGeom prst="rect">
            <a:avLst/>
          </a:prstGeom>
        </p:spPr>
      </p:pic>
      <p:pic>
        <p:nvPicPr>
          <p:cNvPr id="23" name="그림 22" descr="111.jpg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5705" y="2539908"/>
            <a:ext cx="1587667" cy="1684000"/>
          </a:xfrm>
          <a:prstGeom prst="rect">
            <a:avLst/>
          </a:prstGeom>
        </p:spPr>
      </p:pic>
      <p:pic>
        <p:nvPicPr>
          <p:cNvPr id="24" name="그림 23" descr="p_0005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65435" y="2427443"/>
            <a:ext cx="1587667" cy="1796467"/>
          </a:xfrm>
          <a:prstGeom prst="rect">
            <a:avLst/>
          </a:prstGeom>
        </p:spPr>
      </p:pic>
      <p:pic>
        <p:nvPicPr>
          <p:cNvPr id="25" name="그림 24" descr="p_0003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65435" y="4111630"/>
            <a:ext cx="1587667" cy="1796467"/>
          </a:xfrm>
          <a:prstGeom prst="rect">
            <a:avLst/>
          </a:prstGeom>
        </p:spPr>
      </p:pic>
      <p:sp>
        <p:nvSpPr>
          <p:cNvPr id="27" name="텍스트 개체 틀 16"/>
          <p:cNvSpPr txBox="1">
            <a:spLocks/>
          </p:cNvSpPr>
          <p:nvPr/>
        </p:nvSpPr>
        <p:spPr>
          <a:xfrm>
            <a:off x="5163397" y="152921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-3D  Modeling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,Simulations</a:t>
            </a:r>
            <a:r>
              <a:rPr lang="en-US" altLang="ko-KR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_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01</a:t>
            </a:r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endParaRPr lang="ko-KR" altLang="en-US" sz="15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8" name="그림 27" descr="백년 삼계탕-3ds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65435" y="5908282"/>
            <a:ext cx="1587667" cy="1684000"/>
          </a:xfrm>
          <a:prstGeom prst="rect">
            <a:avLst/>
          </a:prstGeom>
        </p:spPr>
      </p:pic>
      <p:pic>
        <p:nvPicPr>
          <p:cNvPr id="32" name="그림 31" descr="백년 삼계탕-ROOM.jp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65435" y="7704749"/>
            <a:ext cx="1587667" cy="1684000"/>
          </a:xfrm>
          <a:prstGeom prst="rect">
            <a:avLst/>
          </a:prstGeom>
        </p:spPr>
      </p:pic>
      <p:pic>
        <p:nvPicPr>
          <p:cNvPr id="37" name="그림 36" descr="삼보_0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89749" y="2539721"/>
            <a:ext cx="2424645" cy="2281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그림 37" descr="삼보_0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13396" y="5206352"/>
            <a:ext cx="3413863" cy="199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직사각형 40"/>
          <p:cNvSpPr/>
          <p:nvPr/>
        </p:nvSpPr>
        <p:spPr>
          <a:xfrm>
            <a:off x="5745588" y="2427443"/>
            <a:ext cx="1687083" cy="140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5686043" y="4111630"/>
            <a:ext cx="1667235" cy="140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5527259" y="5795817"/>
            <a:ext cx="1826020" cy="140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9809797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27" name="텍스트 개체 틀 16"/>
          <p:cNvSpPr txBox="1">
            <a:spLocks/>
          </p:cNvSpPr>
          <p:nvPr/>
        </p:nvSpPr>
        <p:spPr>
          <a:xfrm>
            <a:off x="5044309" y="1564019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-3D  Modeling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,Simulations_02</a:t>
            </a:r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endParaRPr lang="ko-KR" altLang="en-US" sz="15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" name="그림 21" descr="컨벤션센터--측면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626" y="4223908"/>
            <a:ext cx="1587667" cy="1684000"/>
          </a:xfrm>
          <a:prstGeom prst="rect">
            <a:avLst/>
          </a:prstGeom>
        </p:spPr>
      </p:pic>
      <p:pic>
        <p:nvPicPr>
          <p:cNvPr id="26" name="그림 25" descr="컨벤션센터--정면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2180" y="2848490"/>
            <a:ext cx="3255079" cy="4266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그림 28" descr="외장 정리-00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626" y="2427443"/>
            <a:ext cx="1587667" cy="1684000"/>
          </a:xfrm>
          <a:prstGeom prst="rect">
            <a:avLst/>
          </a:prstGeom>
        </p:spPr>
      </p:pic>
      <p:pic>
        <p:nvPicPr>
          <p:cNvPr id="30" name="그림 29" descr="양평주택_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666" y="2427443"/>
            <a:ext cx="1587667" cy="1684000"/>
          </a:xfrm>
          <a:prstGeom prst="rect">
            <a:avLst/>
          </a:prstGeom>
        </p:spPr>
      </p:pic>
      <p:pic>
        <p:nvPicPr>
          <p:cNvPr id="33" name="그림 32" descr="광주외장-4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5666" y="4223908"/>
            <a:ext cx="1587667" cy="1684000"/>
          </a:xfrm>
          <a:prstGeom prst="rect">
            <a:avLst/>
          </a:prstGeom>
        </p:spPr>
      </p:pic>
      <p:pic>
        <p:nvPicPr>
          <p:cNvPr id="35" name="그림 34" descr="101018_납골당(수정)2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5626" y="7816841"/>
            <a:ext cx="1587667" cy="1684000"/>
          </a:xfrm>
          <a:prstGeom prst="rect">
            <a:avLst/>
          </a:prstGeom>
        </p:spPr>
      </p:pic>
      <p:pic>
        <p:nvPicPr>
          <p:cNvPr id="36" name="그림 35" descr="101018_납골당(수정)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5626" y="6020375"/>
            <a:ext cx="1587667" cy="1684000"/>
          </a:xfrm>
          <a:prstGeom prst="rect">
            <a:avLst/>
          </a:prstGeom>
        </p:spPr>
      </p:pic>
      <p:pic>
        <p:nvPicPr>
          <p:cNvPr id="37" name="그림 36" descr="매장내부8.17 2012-08-21 20403800000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86043" y="7816841"/>
            <a:ext cx="1587667" cy="1684000"/>
          </a:xfrm>
          <a:prstGeom prst="rect">
            <a:avLst/>
          </a:prstGeom>
        </p:spPr>
      </p:pic>
      <p:pic>
        <p:nvPicPr>
          <p:cNvPr id="38" name="그림 37" descr="매장내부8.17 2012-08-21 19513500000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86043" y="6020375"/>
            <a:ext cx="1587667" cy="1684000"/>
          </a:xfrm>
          <a:prstGeom prst="rect">
            <a:avLst/>
          </a:prstGeom>
        </p:spPr>
      </p:pic>
      <p:pic>
        <p:nvPicPr>
          <p:cNvPr id="50" name="그림 49" descr="IT-Center 12.jp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89185" y="7817029"/>
            <a:ext cx="1587667" cy="1684000"/>
          </a:xfrm>
          <a:prstGeom prst="rect">
            <a:avLst/>
          </a:prstGeom>
        </p:spPr>
      </p:pic>
      <p:pic>
        <p:nvPicPr>
          <p:cNvPr id="51" name="그림 50" descr="IT-Center 11.jpg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72180" y="7817029"/>
            <a:ext cx="1587667" cy="16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9894006"/>
            <a:ext cx="7561263" cy="561395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30199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65436" y="9955125"/>
            <a:ext cx="1124361" cy="351546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ko-KR" altLang="en-US" sz="1600" dirty="0" smtClean="0">
                <a:latin typeface="휴먼편지체" pitchFamily="18" charset="-127"/>
                <a:ea typeface="휴먼편지체" pitchFamily="18" charset="-127"/>
              </a:rPr>
              <a:t>한양디자인</a:t>
            </a:r>
            <a:endParaRPr lang="ko-KR" altLang="en-US" sz="16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27" name="텍스트 개체 틀 16"/>
          <p:cNvSpPr txBox="1">
            <a:spLocks/>
          </p:cNvSpPr>
          <p:nvPr/>
        </p:nvSpPr>
        <p:spPr>
          <a:xfrm>
            <a:off x="5044309" y="1564019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-3D  Modeling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,Simulations_02</a:t>
            </a:r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endParaRPr lang="ko-KR" altLang="en-US" sz="15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0" name="그림 49" descr="IT-Center 12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2386" y="7817029"/>
            <a:ext cx="2381500" cy="1684000"/>
          </a:xfrm>
          <a:prstGeom prst="rect">
            <a:avLst/>
          </a:prstGeom>
        </p:spPr>
      </p:pic>
      <p:pic>
        <p:nvPicPr>
          <p:cNvPr id="51" name="그림 50" descr="IT-Center 11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553" y="7817029"/>
            <a:ext cx="2381500" cy="1684000"/>
          </a:xfrm>
          <a:prstGeom prst="rect">
            <a:avLst/>
          </a:prstGeom>
        </p:spPr>
      </p:pic>
      <p:pic>
        <p:nvPicPr>
          <p:cNvPr id="20" name="그림 19" descr="광주외장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8534" y="2230954"/>
            <a:ext cx="4644771" cy="2947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그림 33" descr="합정동 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553" y="6020376"/>
            <a:ext cx="3334471" cy="1540145"/>
          </a:xfrm>
          <a:prstGeom prst="rect">
            <a:avLst/>
          </a:prstGeom>
        </p:spPr>
      </p:pic>
      <p:pic>
        <p:nvPicPr>
          <p:cNvPr id="40" name="그림 39" descr="합정동_04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553" y="4083560"/>
            <a:ext cx="2381765" cy="1638690"/>
          </a:xfrm>
          <a:prstGeom prst="rect">
            <a:avLst/>
          </a:prstGeom>
        </p:spPr>
      </p:pic>
      <p:pic>
        <p:nvPicPr>
          <p:cNvPr id="41" name="그림 40" descr="3층전경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39786" y="6021806"/>
            <a:ext cx="3334100" cy="154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2359" y="1746300"/>
            <a:ext cx="6003612" cy="2228983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ko-KR" sz="4600" dirty="0" smtClean="0">
                <a:latin typeface="Castellar" pitchFamily="18" charset="0"/>
              </a:rPr>
              <a:t>PROJECT </a:t>
            </a:r>
          </a:p>
          <a:p>
            <a:r>
              <a:rPr lang="en-US" altLang="ko-KR" sz="4600" dirty="0" smtClean="0">
                <a:latin typeface="Castellar" pitchFamily="18" charset="0"/>
              </a:rPr>
              <a:t>     </a:t>
            </a:r>
          </a:p>
          <a:p>
            <a:r>
              <a:rPr lang="en-US" altLang="ko-KR" sz="4600" dirty="0" smtClean="0">
                <a:latin typeface="Castellar" pitchFamily="18" charset="0"/>
              </a:rPr>
              <a:t>           REVIEWS</a:t>
            </a:r>
            <a:endParaRPr lang="ko-KR" altLang="en-US" sz="4600" dirty="0">
              <a:latin typeface="Castellar" pitchFamily="18" charset="0"/>
            </a:endParaRPr>
          </a:p>
        </p:txBody>
      </p:sp>
      <p:pic>
        <p:nvPicPr>
          <p:cNvPr id="7" name="그림 6" descr="삼보_03.jpg"/>
          <p:cNvPicPr>
            <a:picLocks noChangeAspect="1"/>
          </p:cNvPicPr>
          <p:nvPr/>
        </p:nvPicPr>
        <p:blipFill>
          <a:blip r:embed="rId4" cstate="print">
            <a:lum bright="30000"/>
          </a:blip>
          <a:stretch>
            <a:fillRect/>
          </a:stretch>
        </p:blipFill>
        <p:spPr>
          <a:xfrm>
            <a:off x="1319475" y="6188793"/>
            <a:ext cx="5301356" cy="2805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39" name="텍스트 개체 틀 5"/>
          <p:cNvSpPr txBox="1">
            <a:spLocks/>
          </p:cNvSpPr>
          <p:nvPr/>
        </p:nvSpPr>
        <p:spPr>
          <a:xfrm>
            <a:off x="2351573" y="1529211"/>
            <a:ext cx="2487604" cy="56139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- </a:t>
            </a:r>
            <a:r>
              <a:rPr lang="ko-KR" altLang="en-US" sz="1300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임직원 </a:t>
            </a:r>
            <a:r>
              <a:rPr lang="ko-KR" altLang="en-US" sz="1300" dirty="0" err="1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경력분</a:t>
            </a:r>
            <a:r>
              <a:rPr lang="en-US" altLang="ko-KR" sz="1300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(</a:t>
            </a:r>
            <a:r>
              <a:rPr lang="ko-KR" altLang="en-US" sz="1300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포함</a:t>
            </a:r>
            <a:r>
              <a:rPr lang="en-US" altLang="ko-KR" sz="1300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)</a:t>
            </a:r>
            <a:endParaRPr lang="ko-KR" altLang="en-US" sz="1300" dirty="0" smtClean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7" name="텍스트 개체 틀 16"/>
          <p:cNvSpPr>
            <a:spLocks noGrp="1"/>
          </p:cNvSpPr>
          <p:nvPr>
            <p:ph type="body" sz="half" idx="2"/>
          </p:nvPr>
        </p:nvSpPr>
        <p:spPr>
          <a:xfrm>
            <a:off x="629490" y="2652004"/>
            <a:ext cx="2487604" cy="414307"/>
          </a:xfrm>
        </p:spPr>
        <p:txBody>
          <a:bodyPr>
            <a:normAutofit/>
          </a:bodyPr>
          <a:lstStyle/>
          <a:p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-Sports Center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&amp;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Sauna</a:t>
            </a:r>
            <a:endParaRPr lang="ko-KR" altLang="en-US" sz="13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텍스트 개체 틀 16"/>
          <p:cNvSpPr txBox="1">
            <a:spLocks/>
          </p:cNvSpPr>
          <p:nvPr/>
        </p:nvSpPr>
        <p:spPr>
          <a:xfrm>
            <a:off x="1054853" y="4595556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종로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르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메이에르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스포츠센터</a:t>
            </a: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31" name="텍스트 개체 틀 16"/>
          <p:cNvSpPr txBox="1">
            <a:spLocks/>
          </p:cNvSpPr>
          <p:nvPr/>
        </p:nvSpPr>
        <p:spPr>
          <a:xfrm>
            <a:off x="638044" y="5964642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-Model House</a:t>
            </a:r>
            <a:endParaRPr lang="ko-KR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32" name="텍스트 개체 틀 16"/>
          <p:cNvSpPr txBox="1">
            <a:spLocks/>
          </p:cNvSpPr>
          <p:nvPr/>
        </p:nvSpPr>
        <p:spPr>
          <a:xfrm>
            <a:off x="3865888" y="265200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 fontScale="850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 House</a:t>
            </a:r>
            <a:r>
              <a:rPr lang="en-US" altLang="ko-KR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&amp;  </a:t>
            </a:r>
            <a:r>
              <a:rPr lang="en-US" altLang="ko-K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Architecture Construction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.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endParaRPr lang="ko-KR" altLang="en-US" sz="15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텍스트 개체 틀 16"/>
          <p:cNvSpPr txBox="1">
            <a:spLocks/>
          </p:cNvSpPr>
          <p:nvPr/>
        </p:nvSpPr>
        <p:spPr>
          <a:xfrm>
            <a:off x="1054853" y="3662514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안산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패미리랜드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사우나</a:t>
            </a:r>
          </a:p>
          <a:p>
            <a:pPr>
              <a:spcBef>
                <a:spcPct val="20000"/>
              </a:spcBef>
              <a:defRPr/>
            </a:pPr>
            <a:endParaRPr lang="ko-KR" altLang="en-US" sz="1400" dirty="0"/>
          </a:p>
        </p:txBody>
      </p:sp>
      <p:sp>
        <p:nvSpPr>
          <p:cNvPr id="41" name="텍스트 개체 틀 16"/>
          <p:cNvSpPr txBox="1">
            <a:spLocks/>
          </p:cNvSpPr>
          <p:nvPr/>
        </p:nvSpPr>
        <p:spPr>
          <a:xfrm>
            <a:off x="1054853" y="3887073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사북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스카이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사우나</a:t>
            </a:r>
            <a:endParaRPr lang="ko-KR" altLang="en-US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42" name="텍스트 개체 틀 16"/>
          <p:cNvSpPr txBox="1">
            <a:spLocks/>
          </p:cNvSpPr>
          <p:nvPr/>
        </p:nvSpPr>
        <p:spPr>
          <a:xfrm>
            <a:off x="1054853" y="3437956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압구정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팝그린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호텔사우나</a:t>
            </a: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43" name="텍스트 개체 틀 16"/>
          <p:cNvSpPr txBox="1">
            <a:spLocks/>
          </p:cNvSpPr>
          <p:nvPr/>
        </p:nvSpPr>
        <p:spPr>
          <a:xfrm>
            <a:off x="982058" y="723452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 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인천  논현지구 주택전시관</a:t>
            </a: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52" name="텍스트 개체 틀 16"/>
          <p:cNvSpPr txBox="1">
            <a:spLocks/>
          </p:cNvSpPr>
          <p:nvPr/>
        </p:nvSpPr>
        <p:spPr>
          <a:xfrm>
            <a:off x="995308" y="7009963"/>
            <a:ext cx="3102892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주택공사 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수원  국민주택 홍보전시관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지하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1,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지상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3)</a:t>
            </a:r>
            <a:endParaRPr lang="ko-KR" altLang="en-US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53" name="텍스트 개체 틀 16"/>
          <p:cNvSpPr txBox="1">
            <a:spLocks/>
          </p:cNvSpPr>
          <p:nvPr/>
        </p:nvSpPr>
        <p:spPr>
          <a:xfrm>
            <a:off x="995309" y="7985667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대림 산업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구리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진접지구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모델하우스 </a:t>
            </a: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54" name="텍스트 개체 틀 16"/>
          <p:cNvSpPr txBox="1">
            <a:spLocks/>
          </p:cNvSpPr>
          <p:nvPr/>
        </p:nvSpPr>
        <p:spPr>
          <a:xfrm>
            <a:off x="995309" y="8223298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대우 건설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판교 지구 모델하우스 </a:t>
            </a: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55" name="텍스트 개체 틀 16"/>
          <p:cNvSpPr txBox="1">
            <a:spLocks/>
          </p:cNvSpPr>
          <p:nvPr/>
        </p:nvSpPr>
        <p:spPr>
          <a:xfrm>
            <a:off x="1557651" y="8469186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rgbClr val="FF0000"/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속초 대포지구 모델하우스</a:t>
            </a:r>
            <a:r>
              <a:rPr lang="ko-KR" altLang="en-US" sz="900" dirty="0" smtClean="0">
                <a:solidFill>
                  <a:srgbClr val="FF0000"/>
                </a:solidFill>
                <a:latin typeface="+mj-ea"/>
                <a:ea typeface="+mj-ea"/>
              </a:rPr>
              <a:t> </a:t>
            </a:r>
          </a:p>
          <a:p>
            <a:pPr>
              <a:spcBef>
                <a:spcPct val="20000"/>
              </a:spcBef>
              <a:defRPr/>
            </a:pP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56" name="텍스트 개체 틀 16"/>
          <p:cNvSpPr txBox="1">
            <a:spLocks/>
          </p:cNvSpPr>
          <p:nvPr/>
        </p:nvSpPr>
        <p:spPr>
          <a:xfrm>
            <a:off x="1054853" y="4124704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광주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강남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300 CC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사우나</a:t>
            </a:r>
            <a:endParaRPr lang="ko-KR" altLang="en-US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57" name="텍스트 개체 틀 16"/>
          <p:cNvSpPr txBox="1">
            <a:spLocks/>
          </p:cNvSpPr>
          <p:nvPr/>
        </p:nvSpPr>
        <p:spPr>
          <a:xfrm>
            <a:off x="1054853" y="4362335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태백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_O2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리죠트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CC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사우나</a:t>
            </a:r>
            <a:endParaRPr lang="ko-KR" altLang="en-US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71" name="텍스트 개체 틀 16"/>
          <p:cNvSpPr txBox="1">
            <a:spLocks/>
          </p:cNvSpPr>
          <p:nvPr/>
        </p:nvSpPr>
        <p:spPr>
          <a:xfrm>
            <a:off x="3852639" y="6020376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-Church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&amp; Etc.</a:t>
            </a:r>
            <a:endParaRPr lang="ko-KR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73" name="텍스트 개체 틀 16"/>
          <p:cNvSpPr txBox="1">
            <a:spLocks/>
          </p:cNvSpPr>
          <p:nvPr/>
        </p:nvSpPr>
        <p:spPr>
          <a:xfrm>
            <a:off x="4090815" y="6581772"/>
            <a:ext cx="2719181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안양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안양감리교회 설계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시공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창덕종건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100" dirty="0"/>
          </a:p>
        </p:txBody>
      </p:sp>
      <p:sp>
        <p:nvSpPr>
          <p:cNvPr id="74" name="텍스트 개체 틀 16"/>
          <p:cNvSpPr txBox="1">
            <a:spLocks/>
          </p:cNvSpPr>
          <p:nvPr/>
        </p:nvSpPr>
        <p:spPr>
          <a:xfrm>
            <a:off x="4090815" y="704396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부천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충성감리교회 설계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시공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100" dirty="0"/>
          </a:p>
        </p:txBody>
      </p:sp>
      <p:sp>
        <p:nvSpPr>
          <p:cNvPr id="75" name="텍스트 개체 틀 16"/>
          <p:cNvSpPr txBox="1">
            <a:spLocks/>
          </p:cNvSpPr>
          <p:nvPr/>
        </p:nvSpPr>
        <p:spPr>
          <a:xfrm>
            <a:off x="4090815" y="7281592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목동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삼보교회 설계</a:t>
            </a:r>
            <a:endParaRPr lang="ko-KR" altLang="en-US" sz="1100" dirty="0"/>
          </a:p>
        </p:txBody>
      </p:sp>
      <p:sp>
        <p:nvSpPr>
          <p:cNvPr id="76" name="텍스트 개체 틀 16"/>
          <p:cNvSpPr txBox="1">
            <a:spLocks/>
          </p:cNvSpPr>
          <p:nvPr/>
        </p:nvSpPr>
        <p:spPr>
          <a:xfrm>
            <a:off x="4090815" y="7519223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서대문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서부중앙교회 설계</a:t>
            </a:r>
            <a:endParaRPr lang="ko-KR" altLang="en-US" sz="1100" dirty="0"/>
          </a:p>
        </p:txBody>
      </p:sp>
      <p:sp>
        <p:nvSpPr>
          <p:cNvPr id="77" name="텍스트 개체 틀 16"/>
          <p:cNvSpPr txBox="1">
            <a:spLocks/>
          </p:cNvSpPr>
          <p:nvPr/>
        </p:nvSpPr>
        <p:spPr>
          <a:xfrm>
            <a:off x="4388536" y="3489685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사당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동 독서실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신축공사 </a:t>
            </a:r>
            <a:endParaRPr lang="ko-KR" altLang="en-US" sz="1600" dirty="0"/>
          </a:p>
        </p:txBody>
      </p:sp>
      <p:sp>
        <p:nvSpPr>
          <p:cNvPr id="78" name="텍스트 개체 틀 16"/>
          <p:cNvSpPr txBox="1">
            <a:spLocks/>
          </p:cNvSpPr>
          <p:nvPr/>
        </p:nvSpPr>
        <p:spPr>
          <a:xfrm>
            <a:off x="4388536" y="3714244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안산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154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변전소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신축공사 </a:t>
            </a:r>
            <a:endParaRPr lang="ko-KR" altLang="en-US" sz="1600" dirty="0"/>
          </a:p>
        </p:txBody>
      </p:sp>
      <p:sp>
        <p:nvSpPr>
          <p:cNvPr id="79" name="텍스트 개체 틀 16"/>
          <p:cNvSpPr txBox="1">
            <a:spLocks/>
          </p:cNvSpPr>
          <p:nvPr/>
        </p:nvSpPr>
        <p:spPr>
          <a:xfrm>
            <a:off x="4388536" y="3938802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일산 장애자직업 훈련원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신축공사 </a:t>
            </a:r>
            <a:endParaRPr lang="ko-KR" altLang="en-US" sz="1600" dirty="0"/>
          </a:p>
        </p:txBody>
      </p:sp>
      <p:sp>
        <p:nvSpPr>
          <p:cNvPr id="80" name="텍스트 개체 틀 16"/>
          <p:cNvSpPr txBox="1">
            <a:spLocks/>
          </p:cNvSpPr>
          <p:nvPr/>
        </p:nvSpPr>
        <p:spPr>
          <a:xfrm>
            <a:off x="1054853" y="3248206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마산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대우백화점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4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층 사우나</a:t>
            </a: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84" name="텍스트 개체 틀 16"/>
          <p:cNvSpPr txBox="1">
            <a:spLocks/>
          </p:cNvSpPr>
          <p:nvPr/>
        </p:nvSpPr>
        <p:spPr>
          <a:xfrm>
            <a:off x="922514" y="6504301"/>
            <a:ext cx="2686083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.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청광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건설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상봉동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청광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모델하우스</a:t>
            </a:r>
            <a:endParaRPr lang="ko-KR" altLang="en-US" sz="7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85" name="텍스트 개체 틀 16"/>
          <p:cNvSpPr txBox="1">
            <a:spLocks/>
          </p:cNvSpPr>
          <p:nvPr/>
        </p:nvSpPr>
        <p:spPr>
          <a:xfrm>
            <a:off x="995308" y="6750595"/>
            <a:ext cx="3102892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대우 건설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삼성동  봉우 레포츠모델하우스 </a:t>
            </a: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87" name="텍스트 개체 틀 16"/>
          <p:cNvSpPr txBox="1">
            <a:spLocks/>
          </p:cNvSpPr>
          <p:nvPr/>
        </p:nvSpPr>
        <p:spPr>
          <a:xfrm>
            <a:off x="4388536" y="416336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한남동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우원디자인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사옥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신축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내장공사 </a:t>
            </a:r>
            <a:endParaRPr lang="ko-KR" altLang="en-US" sz="1600" dirty="0"/>
          </a:p>
        </p:txBody>
      </p:sp>
      <p:sp>
        <p:nvSpPr>
          <p:cNvPr id="90" name="텍스트 개체 틀 16"/>
          <p:cNvSpPr txBox="1">
            <a:spLocks/>
          </p:cNvSpPr>
          <p:nvPr/>
        </p:nvSpPr>
        <p:spPr>
          <a:xfrm>
            <a:off x="4388536" y="4387919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남양주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조안면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주택 별관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신축공사</a:t>
            </a:r>
            <a:endParaRPr lang="ko-KR" altLang="en-US" sz="1600" dirty="0"/>
          </a:p>
        </p:txBody>
      </p:sp>
      <p:sp>
        <p:nvSpPr>
          <p:cNvPr id="92" name="텍스트 개체 틀 16"/>
          <p:cNvSpPr txBox="1">
            <a:spLocks/>
          </p:cNvSpPr>
          <p:nvPr/>
        </p:nvSpPr>
        <p:spPr>
          <a:xfrm>
            <a:off x="4388536" y="4625550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광주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신현리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주택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디자인 설계</a:t>
            </a:r>
            <a:endParaRPr lang="ko-KR" altLang="en-US" sz="1600" dirty="0"/>
          </a:p>
        </p:txBody>
      </p:sp>
      <p:sp>
        <p:nvSpPr>
          <p:cNvPr id="93" name="텍스트 개체 틀 16"/>
          <p:cNvSpPr txBox="1">
            <a:spLocks/>
          </p:cNvSpPr>
          <p:nvPr/>
        </p:nvSpPr>
        <p:spPr>
          <a:xfrm>
            <a:off x="4388536" y="486318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광주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고산리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신축공사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디자인 설계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시공</a:t>
            </a:r>
            <a:endParaRPr lang="ko-KR" altLang="en-US" sz="1600" dirty="0"/>
          </a:p>
        </p:txBody>
      </p:sp>
      <p:sp>
        <p:nvSpPr>
          <p:cNvPr id="95" name="텍스트 개체 틀 16"/>
          <p:cNvSpPr txBox="1">
            <a:spLocks/>
          </p:cNvSpPr>
          <p:nvPr/>
        </p:nvSpPr>
        <p:spPr>
          <a:xfrm>
            <a:off x="982058" y="7472152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 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원주  무실지구 주택전시관</a:t>
            </a: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96" name="텍스트 개체 틀 16"/>
          <p:cNvSpPr txBox="1">
            <a:spLocks/>
          </p:cNvSpPr>
          <p:nvPr/>
        </p:nvSpPr>
        <p:spPr>
          <a:xfrm>
            <a:off x="982058" y="7709783"/>
            <a:ext cx="2957358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 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대구  이천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봉산지구 주택전시관</a:t>
            </a: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99" name="텍스트 개체 틀 16"/>
          <p:cNvSpPr txBox="1">
            <a:spLocks/>
          </p:cNvSpPr>
          <p:nvPr/>
        </p:nvSpPr>
        <p:spPr>
          <a:xfrm>
            <a:off x="4388536" y="3292221"/>
            <a:ext cx="2560397" cy="330098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미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대사관 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House </a:t>
            </a:r>
            <a:r>
              <a:rPr lang="en-US" altLang="ko-KR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Re_make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공사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_250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세대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endParaRPr lang="ko-KR" altLang="en-US" sz="1600" dirty="0"/>
          </a:p>
        </p:txBody>
      </p:sp>
      <p:sp>
        <p:nvSpPr>
          <p:cNvPr id="60" name="텍스트 개체 틀 16"/>
          <p:cNvSpPr txBox="1">
            <a:spLocks/>
          </p:cNvSpPr>
          <p:nvPr/>
        </p:nvSpPr>
        <p:spPr>
          <a:xfrm>
            <a:off x="4090815" y="6819403"/>
            <a:ext cx="2719181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상봉동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금란교회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소예배실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시공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우원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65249" y="630977"/>
            <a:ext cx="2487604" cy="87889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power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39" name="텍스트 개체 틀 5"/>
          <p:cNvSpPr txBox="1">
            <a:spLocks/>
          </p:cNvSpPr>
          <p:nvPr/>
        </p:nvSpPr>
        <p:spPr>
          <a:xfrm>
            <a:off x="2351573" y="1529211"/>
            <a:ext cx="2487604" cy="56139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- </a:t>
            </a:r>
            <a:r>
              <a:rPr lang="ko-KR" altLang="en-US" sz="1300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임직원 </a:t>
            </a:r>
            <a:r>
              <a:rPr lang="ko-KR" altLang="en-US" sz="1300" dirty="0" err="1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경력분</a:t>
            </a:r>
            <a:r>
              <a:rPr lang="en-US" altLang="ko-KR" sz="1300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(</a:t>
            </a:r>
            <a:r>
              <a:rPr lang="ko-KR" altLang="en-US" sz="1300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포함</a:t>
            </a:r>
            <a:r>
              <a:rPr lang="en-US" altLang="ko-KR" sz="1300" dirty="0" smtClean="0">
                <a:solidFill>
                  <a:schemeClr val="bg1">
                    <a:lumMod val="65000"/>
                  </a:schemeClr>
                </a:solidFill>
                <a:latin typeface="+mn-ea"/>
              </a:rPr>
              <a:t>)</a:t>
            </a:r>
            <a:endParaRPr lang="ko-KR" altLang="en-US" sz="1300" dirty="0" smtClean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3" name="텍스트 개체 틀 16"/>
          <p:cNvSpPr txBox="1">
            <a:spLocks/>
          </p:cNvSpPr>
          <p:nvPr/>
        </p:nvSpPr>
        <p:spPr>
          <a:xfrm>
            <a:off x="4256985" y="276428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-3D  Modeling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,Simulations</a:t>
            </a:r>
            <a:r>
              <a:rPr lang="en-US" altLang="ko-KR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.</a:t>
            </a:r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endParaRPr lang="ko-KR" altLang="en-US" sz="15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텍스트 개체 틀 16"/>
          <p:cNvSpPr txBox="1">
            <a:spLocks/>
          </p:cNvSpPr>
          <p:nvPr/>
        </p:nvSpPr>
        <p:spPr>
          <a:xfrm>
            <a:off x="4593098" y="3506607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안산 한양정밀 전시관 설계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,3D</a:t>
            </a:r>
            <a:endParaRPr lang="ko-KR" altLang="en-US" sz="1100" dirty="0"/>
          </a:p>
        </p:txBody>
      </p:sp>
      <p:sp>
        <p:nvSpPr>
          <p:cNvPr id="59" name="텍스트 개체 틀 16"/>
          <p:cNvSpPr txBox="1">
            <a:spLocks/>
          </p:cNvSpPr>
          <p:nvPr/>
        </p:nvSpPr>
        <p:spPr>
          <a:xfrm>
            <a:off x="1039922" y="4321597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울산 현대중공업 사옥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입원층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로비</a:t>
            </a:r>
            <a:endParaRPr lang="ko-KR" altLang="en-US" sz="1600" dirty="0"/>
          </a:p>
        </p:txBody>
      </p:sp>
      <p:sp>
        <p:nvSpPr>
          <p:cNvPr id="63" name="텍스트 개체 틀 16"/>
          <p:cNvSpPr txBox="1">
            <a:spLocks/>
          </p:cNvSpPr>
          <p:nvPr/>
        </p:nvSpPr>
        <p:spPr>
          <a:xfrm>
            <a:off x="4572719" y="3744238"/>
            <a:ext cx="3499853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필리핀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LG IT Center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전시관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,3D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,Simulation</a:t>
            </a:r>
            <a:endParaRPr lang="ko-KR" altLang="en-US" sz="1100" dirty="0"/>
          </a:p>
        </p:txBody>
      </p:sp>
      <p:sp>
        <p:nvSpPr>
          <p:cNvPr id="64" name="텍스트 개체 틀 16"/>
          <p:cNvSpPr txBox="1">
            <a:spLocks/>
          </p:cNvSpPr>
          <p:nvPr/>
        </p:nvSpPr>
        <p:spPr>
          <a:xfrm>
            <a:off x="4593097" y="3981869"/>
            <a:ext cx="4055598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하남 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주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다산 사옥빌딩 외장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,3D ,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Simulation</a:t>
            </a:r>
            <a:endParaRPr lang="ko-KR" altLang="en-US" sz="1300" dirty="0" smtClean="0"/>
          </a:p>
          <a:p>
            <a:pPr>
              <a:spcBef>
                <a:spcPct val="20000"/>
              </a:spcBef>
              <a:defRPr/>
            </a:pPr>
            <a:endParaRPr lang="ko-KR" altLang="en-US" sz="1100" dirty="0"/>
          </a:p>
        </p:txBody>
      </p:sp>
      <p:sp>
        <p:nvSpPr>
          <p:cNvPr id="65" name="텍스트 개체 틀 16"/>
          <p:cNvSpPr txBox="1">
            <a:spLocks/>
          </p:cNvSpPr>
          <p:nvPr/>
        </p:nvSpPr>
        <p:spPr>
          <a:xfrm>
            <a:off x="4572719" y="4219500"/>
            <a:ext cx="3341068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양재동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컨벤션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센터빌딩 외장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,3D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,Simulation</a:t>
            </a:r>
            <a:endParaRPr lang="ko-KR" altLang="en-US" sz="1100" dirty="0"/>
          </a:p>
        </p:txBody>
      </p:sp>
      <p:sp>
        <p:nvSpPr>
          <p:cNvPr id="66" name="텍스트 개체 틀 16"/>
          <p:cNvSpPr txBox="1">
            <a:spLocks/>
          </p:cNvSpPr>
          <p:nvPr/>
        </p:nvSpPr>
        <p:spPr>
          <a:xfrm>
            <a:off x="4593098" y="445713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강남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고에몬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일식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rest.,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 3D ,Simulation</a:t>
            </a:r>
            <a:endParaRPr lang="ko-KR" altLang="en-US" sz="1100" dirty="0"/>
          </a:p>
        </p:txBody>
      </p:sp>
      <p:sp>
        <p:nvSpPr>
          <p:cNvPr id="67" name="텍스트 개체 틀 16"/>
          <p:cNvSpPr txBox="1">
            <a:spLocks/>
          </p:cNvSpPr>
          <p:nvPr/>
        </p:nvSpPr>
        <p:spPr>
          <a:xfrm>
            <a:off x="4593098" y="4694762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파주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추모관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3D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,Simulation</a:t>
            </a:r>
            <a:endParaRPr lang="ko-KR" altLang="en-US" sz="1100" dirty="0"/>
          </a:p>
        </p:txBody>
      </p:sp>
      <p:sp>
        <p:nvSpPr>
          <p:cNvPr id="68" name="텍스트 개체 틀 16"/>
          <p:cNvSpPr txBox="1">
            <a:spLocks/>
          </p:cNvSpPr>
          <p:nvPr/>
        </p:nvSpPr>
        <p:spPr>
          <a:xfrm>
            <a:off x="4572719" y="4932393"/>
            <a:ext cx="3341068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용인 역삼동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근생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디자인 설계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,3D, Simulation</a:t>
            </a:r>
            <a:endParaRPr lang="ko-KR" altLang="en-US" sz="1100" dirty="0"/>
          </a:p>
        </p:txBody>
      </p:sp>
      <p:sp>
        <p:nvSpPr>
          <p:cNvPr id="69" name="텍스트 개체 틀 16"/>
          <p:cNvSpPr txBox="1">
            <a:spLocks/>
          </p:cNvSpPr>
          <p:nvPr/>
        </p:nvSpPr>
        <p:spPr>
          <a:xfrm>
            <a:off x="624794" y="276428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-Commercial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 &amp;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동녘M" pitchFamily="18" charset="-127"/>
                <a:ea typeface="HY동녘M" pitchFamily="18" charset="-127"/>
              </a:rPr>
              <a:t>Office</a:t>
            </a:r>
            <a:endParaRPr lang="ko-KR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70" name="텍스트 개체 틀 16"/>
          <p:cNvSpPr txBox="1">
            <a:spLocks/>
          </p:cNvSpPr>
          <p:nvPr/>
        </p:nvSpPr>
        <p:spPr>
          <a:xfrm>
            <a:off x="1039922" y="4546155"/>
            <a:ext cx="2977206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양재동 건설감리협회사옥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전관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Remodel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공사 </a:t>
            </a:r>
            <a:endParaRPr lang="ko-KR" altLang="en-US" sz="1600" dirty="0"/>
          </a:p>
        </p:txBody>
      </p:sp>
      <p:sp>
        <p:nvSpPr>
          <p:cNvPr id="81" name="텍스트 개체 틀 16"/>
          <p:cNvSpPr txBox="1">
            <a:spLocks/>
          </p:cNvSpPr>
          <p:nvPr/>
        </p:nvSpPr>
        <p:spPr>
          <a:xfrm>
            <a:off x="1039922" y="4097039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하남 ㈜다산 사옥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_office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공사 </a:t>
            </a:r>
            <a:endParaRPr lang="ko-KR" altLang="en-US" sz="1600" dirty="0"/>
          </a:p>
        </p:txBody>
      </p:sp>
      <p:sp>
        <p:nvSpPr>
          <p:cNvPr id="82" name="텍스트 개체 틀 16"/>
          <p:cNvSpPr txBox="1">
            <a:spLocks/>
          </p:cNvSpPr>
          <p:nvPr/>
        </p:nvSpPr>
        <p:spPr>
          <a:xfrm>
            <a:off x="1039922" y="3872480"/>
            <a:ext cx="3135990" cy="414307"/>
          </a:xfrm>
          <a:prstGeom prst="rect">
            <a:avLst/>
          </a:prstGeom>
        </p:spPr>
        <p:txBody>
          <a:bodyPr vert="horz" lIns="104306" tIns="52153" rIns="104306" bIns="52153" rtlCol="0">
            <a:normAutofit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청원 진로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쿠어스맥주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전시동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오피스동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오디토리움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공사 </a:t>
            </a:r>
            <a:endParaRPr lang="ko-KR" altLang="en-US" sz="1600" dirty="0"/>
          </a:p>
        </p:txBody>
      </p:sp>
      <p:sp>
        <p:nvSpPr>
          <p:cNvPr id="83" name="텍스트 개체 틀 16"/>
          <p:cNvSpPr txBox="1">
            <a:spLocks/>
          </p:cNvSpPr>
          <p:nvPr/>
        </p:nvSpPr>
        <p:spPr>
          <a:xfrm>
            <a:off x="1054852" y="3360486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제주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Hyatt Hotel_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전관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Remodel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공사 </a:t>
            </a:r>
            <a:endParaRPr lang="ko-KR" altLang="en-US" sz="1600" dirty="0"/>
          </a:p>
        </p:txBody>
      </p:sp>
      <p:sp>
        <p:nvSpPr>
          <p:cNvPr id="97" name="텍스트 개체 틀 16"/>
          <p:cNvSpPr txBox="1">
            <a:spLocks/>
          </p:cNvSpPr>
          <p:nvPr/>
        </p:nvSpPr>
        <p:spPr>
          <a:xfrm>
            <a:off x="1039922" y="4770714"/>
            <a:ext cx="3215382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평촌  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롯데백화점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8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층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서울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오치과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내장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공사 </a:t>
            </a:r>
            <a:endParaRPr lang="ko-KR" altLang="en-US" sz="1600" dirty="0"/>
          </a:p>
        </p:txBody>
      </p:sp>
      <p:sp>
        <p:nvSpPr>
          <p:cNvPr id="98" name="텍스트 개체 틀 16"/>
          <p:cNvSpPr txBox="1">
            <a:spLocks/>
          </p:cNvSpPr>
          <p:nvPr/>
        </p:nvSpPr>
        <p:spPr>
          <a:xfrm>
            <a:off x="4572719" y="5122143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endParaRPr lang="en-US" altLang="ko-KR" sz="1300" dirty="0" smtClean="0">
              <a:solidFill>
                <a:srgbClr val="00B0F0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en-US" altLang="ko-KR" sz="1300" dirty="0" smtClean="0">
              <a:solidFill>
                <a:srgbClr val="00B0F0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spcBef>
                <a:spcPct val="20000"/>
              </a:spcBef>
              <a:defRPr/>
            </a:pPr>
            <a:endParaRPr lang="ko-KR" altLang="en-US" sz="1600" dirty="0"/>
          </a:p>
        </p:txBody>
      </p:sp>
      <p:sp>
        <p:nvSpPr>
          <p:cNvPr id="61" name="텍스트 개체 틀 16"/>
          <p:cNvSpPr txBox="1">
            <a:spLocks/>
          </p:cNvSpPr>
          <p:nvPr/>
        </p:nvSpPr>
        <p:spPr>
          <a:xfrm>
            <a:off x="1039922" y="5198095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방이동   한우대감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’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내장공사 </a:t>
            </a:r>
            <a:endParaRPr lang="ko-KR" altLang="en-US" sz="1600" dirty="0"/>
          </a:p>
        </p:txBody>
      </p:sp>
      <p:sp>
        <p:nvSpPr>
          <p:cNvPr id="62" name="텍스트 개체 틀 16"/>
          <p:cNvSpPr txBox="1">
            <a:spLocks/>
          </p:cNvSpPr>
          <p:nvPr/>
        </p:nvSpPr>
        <p:spPr>
          <a:xfrm>
            <a:off x="1039922" y="5396507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강남 지하상가 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‘</a:t>
            </a:r>
            <a:r>
              <a:rPr lang="en-US" altLang="ko-KR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Sj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,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레떼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’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의류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Shops.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endParaRPr lang="ko-KR" altLang="en-US" sz="1600" dirty="0"/>
          </a:p>
        </p:txBody>
      </p:sp>
      <p:sp>
        <p:nvSpPr>
          <p:cNvPr id="86" name="텍스트 개체 틀 16"/>
          <p:cNvSpPr txBox="1">
            <a:spLocks/>
          </p:cNvSpPr>
          <p:nvPr/>
        </p:nvSpPr>
        <p:spPr>
          <a:xfrm>
            <a:off x="1039922" y="5009863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반포  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She’s </a:t>
            </a:r>
            <a:r>
              <a:rPr lang="en-US" altLang="ko-KR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Vill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  road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매장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내장공사 </a:t>
            </a:r>
            <a:endParaRPr lang="ko-KR" altLang="en-US" sz="1600" dirty="0"/>
          </a:p>
        </p:txBody>
      </p:sp>
      <p:sp>
        <p:nvSpPr>
          <p:cNvPr id="89" name="텍스트 개체 틀 16"/>
          <p:cNvSpPr txBox="1">
            <a:spLocks/>
          </p:cNvSpPr>
          <p:nvPr/>
        </p:nvSpPr>
        <p:spPr>
          <a:xfrm>
            <a:off x="1039922" y="5858696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강동 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헤르메스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학원 실내공사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endParaRPr lang="ko-KR" altLang="en-US" sz="1600" dirty="0"/>
          </a:p>
        </p:txBody>
      </p:sp>
      <p:sp>
        <p:nvSpPr>
          <p:cNvPr id="91" name="텍스트 개체 틀 16"/>
          <p:cNvSpPr txBox="1">
            <a:spLocks/>
          </p:cNvSpPr>
          <p:nvPr/>
        </p:nvSpPr>
        <p:spPr>
          <a:xfrm>
            <a:off x="1039922" y="5634138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서초   서초구 문화센터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endParaRPr lang="ko-KR" altLang="en-US" sz="1600" dirty="0"/>
          </a:p>
        </p:txBody>
      </p:sp>
      <p:sp>
        <p:nvSpPr>
          <p:cNvPr id="29" name="텍스트 개체 틀 16"/>
          <p:cNvSpPr txBox="1">
            <a:spLocks/>
          </p:cNvSpPr>
          <p:nvPr/>
        </p:nvSpPr>
        <p:spPr>
          <a:xfrm>
            <a:off x="1039922" y="6111324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제천  명지병원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투석실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조성공사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endParaRPr lang="ko-KR" altLang="en-US" sz="1600" dirty="0"/>
          </a:p>
        </p:txBody>
      </p:sp>
      <p:sp>
        <p:nvSpPr>
          <p:cNvPr id="30" name="텍스트 개체 틀 16"/>
          <p:cNvSpPr txBox="1">
            <a:spLocks/>
          </p:cNvSpPr>
          <p:nvPr/>
        </p:nvSpPr>
        <p:spPr>
          <a:xfrm>
            <a:off x="1039922" y="6363952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.(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주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다산 사무실 전관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endParaRPr lang="ko-KR" altLang="en-US" sz="1600" dirty="0"/>
          </a:p>
        </p:txBody>
      </p:sp>
      <p:sp>
        <p:nvSpPr>
          <p:cNvPr id="31" name="텍스트 개체 틀 16"/>
          <p:cNvSpPr txBox="1">
            <a:spLocks/>
          </p:cNvSpPr>
          <p:nvPr/>
        </p:nvSpPr>
        <p:spPr>
          <a:xfrm>
            <a:off x="4533387" y="5094073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천호동  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층주점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설계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,3D</a:t>
            </a:r>
            <a:endParaRPr lang="ko-KR" altLang="en-US" sz="1600" dirty="0"/>
          </a:p>
        </p:txBody>
      </p:sp>
      <p:sp>
        <p:nvSpPr>
          <p:cNvPr id="32" name="텍스트 개체 틀 16"/>
          <p:cNvSpPr txBox="1">
            <a:spLocks/>
          </p:cNvSpPr>
          <p:nvPr/>
        </p:nvSpPr>
        <p:spPr>
          <a:xfrm>
            <a:off x="4533387" y="5346701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13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합정동  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스끼야끼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설계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,3D</a:t>
            </a:r>
            <a:endParaRPr lang="ko-KR" altLang="en-US" sz="1600" dirty="0"/>
          </a:p>
        </p:txBody>
      </p:sp>
      <p:sp>
        <p:nvSpPr>
          <p:cNvPr id="35" name="텍스트 개체 틀 16"/>
          <p:cNvSpPr txBox="1">
            <a:spLocks/>
          </p:cNvSpPr>
          <p:nvPr/>
        </p:nvSpPr>
        <p:spPr>
          <a:xfrm>
            <a:off x="1039922" y="6616581"/>
            <a:ext cx="2778726" cy="666935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파파이스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_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한남점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구리점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대구동성로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부산서면점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       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어린이대공원점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대구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시지점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외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</a:t>
            </a:r>
            <a:endParaRPr lang="ko-KR" altLang="en-US" sz="1600" dirty="0"/>
          </a:p>
        </p:txBody>
      </p:sp>
      <p:sp>
        <p:nvSpPr>
          <p:cNvPr id="36" name="텍스트 개체 틀 16"/>
          <p:cNvSpPr txBox="1">
            <a:spLocks/>
          </p:cNvSpPr>
          <p:nvPr/>
        </p:nvSpPr>
        <p:spPr>
          <a:xfrm>
            <a:off x="1081299" y="3669253"/>
            <a:ext cx="2487604" cy="414307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ko-KR" sz="900" dirty="0" smtClean="0">
                <a:solidFill>
                  <a:srgbClr val="00B0F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.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서울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리베라호텔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스위트룸</a:t>
            </a: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내장공사</a:t>
            </a:r>
            <a:r>
              <a:rPr lang="ko-KR" alt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5418905" y="9829939"/>
            <a:ext cx="1764295" cy="569324"/>
          </a:xfrm>
        </p:spPr>
        <p:txBody>
          <a:bodyPr/>
          <a:lstStyle/>
          <a:p>
            <a:fld id="{87A915B8-CBA7-4F2D-8E57-CDFDC35A5666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/>
        </p:nvGraphicFramePr>
        <p:xfrm>
          <a:off x="1638274" y="2406015"/>
          <a:ext cx="4284716" cy="5881370"/>
        </p:xfrm>
        <a:graphic>
          <a:graphicData uri="http://schemas.openxmlformats.org/presentationml/2006/ole">
            <p:oleObj spid="_x0000_s2050" name="Acrobat Document" r:id="rId5" imgW="3886132" imgH="5029200" progId="AcroExch.Document.7">
              <p:embed/>
            </p:oleObj>
          </a:graphicData>
        </a:graphic>
      </p:graphicFrame>
      <p:pic>
        <p:nvPicPr>
          <p:cNvPr id="5" name="그림 4" descr="추천서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3729" y="967814"/>
            <a:ext cx="6271981" cy="884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84338" y="546767"/>
            <a:ext cx="3731431" cy="28999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미 대사관 공사관련 추천서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계약서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 descr="122142.JPG"/>
          <p:cNvPicPr>
            <a:picLocks noChangeAspect="1"/>
          </p:cNvPicPr>
          <p:nvPr/>
        </p:nvPicPr>
        <p:blipFill>
          <a:blip r:embed="rId2" cstate="print">
            <a:lum bright="12000"/>
          </a:blip>
          <a:stretch>
            <a:fillRect/>
          </a:stretch>
        </p:blipFill>
        <p:spPr>
          <a:xfrm>
            <a:off x="828303" y="378348"/>
            <a:ext cx="6271981" cy="951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54612" y="1388861"/>
            <a:ext cx="4525353" cy="35992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미 대사관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Ready Services Project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122422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1906" y="125720"/>
            <a:ext cx="6033804" cy="976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-30192" y="9950145"/>
            <a:ext cx="7561263" cy="449117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 flipV="1">
            <a:off x="1160691" y="2925950"/>
            <a:ext cx="1746627" cy="16841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 descr="1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1160690" y="883604"/>
            <a:ext cx="2778726" cy="401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122602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0847" y="209929"/>
            <a:ext cx="6114863" cy="9684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915B8-CBA7-4F2D-8E57-CDFDC35A5666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48440" y="0"/>
            <a:ext cx="119088" cy="10693400"/>
          </a:xfrm>
          <a:prstGeom prst="rect">
            <a:avLst/>
          </a:prstGeom>
          <a:solidFill>
            <a:schemeClr val="bg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-30192" y="9950145"/>
            <a:ext cx="7561263" cy="449117"/>
          </a:xfrm>
          <a:prstGeom prst="rect">
            <a:avLst/>
          </a:prstGeom>
          <a:solidFill>
            <a:srgbClr val="D3C9B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 flipV="1">
            <a:off x="1160691" y="2988838"/>
            <a:ext cx="1746627" cy="16841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 descr="2.jpg"/>
          <p:cNvPicPr>
            <a:picLocks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1160999" y="967814"/>
            <a:ext cx="2778417" cy="395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817</Words>
  <Application>Microsoft Office PowerPoint</Application>
  <PresentationFormat>사용자 지정</PresentationFormat>
  <Paragraphs>195</Paragraphs>
  <Slides>25</Slides>
  <Notes>20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27" baseType="lpstr">
      <vt:lpstr>Office 테마</vt:lpstr>
      <vt:lpstr>Acrobat Document</vt:lpstr>
      <vt:lpstr>슬라이드 1</vt:lpstr>
      <vt:lpstr>INTERIOR  DESIGN </vt:lpstr>
      <vt:lpstr>슬라이드 3</vt:lpstr>
      <vt:lpstr>Man power Reviews</vt:lpstr>
      <vt:lpstr>Man power Reviews</vt:lpstr>
      <vt:lpstr>슬라이드 6</vt:lpstr>
      <vt:lpstr>슬라이드 7</vt:lpstr>
      <vt:lpstr>슬라이드 8</vt:lpstr>
      <vt:lpstr>슬라이드 9</vt:lpstr>
      <vt:lpstr>슬라이드 10</vt:lpstr>
      <vt:lpstr>Man power Reviews</vt:lpstr>
      <vt:lpstr>Man power Reviews</vt:lpstr>
      <vt:lpstr>Man power Reviews</vt:lpstr>
      <vt:lpstr>Man power Reviews</vt:lpstr>
      <vt:lpstr>Man power Reviews</vt:lpstr>
      <vt:lpstr>Man power Reviews</vt:lpstr>
      <vt:lpstr>Man power Reviews</vt:lpstr>
      <vt:lpstr>Man power Reviews</vt:lpstr>
      <vt:lpstr>Man power Reviews</vt:lpstr>
      <vt:lpstr>Man power Reviews</vt:lpstr>
      <vt:lpstr>Man power Reviews</vt:lpstr>
      <vt:lpstr>Man power Reviews</vt:lpstr>
      <vt:lpstr>Man power Reviews</vt:lpstr>
      <vt:lpstr>Man power Reviews</vt:lpstr>
      <vt:lpstr>Man power Reviews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 power Reviews</dc:title>
  <dc:creator>Hhy</dc:creator>
  <cp:lastModifiedBy>Hhy</cp:lastModifiedBy>
  <cp:revision>161</cp:revision>
  <dcterms:created xsi:type="dcterms:W3CDTF">2013-05-24T02:47:56Z</dcterms:created>
  <dcterms:modified xsi:type="dcterms:W3CDTF">2013-05-30T11:06:16Z</dcterms:modified>
</cp:coreProperties>
</file>